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12192000" cy="6858000"/>
  <p:embeddedFontLst>
    <p:embeddedFont>
      <p:font typeface="Sassoon Sans Rg" pitchFamily="50" charset="0"/>
      <p:regular r:id="rId10"/>
      <p:bold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636" y="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7/26/2022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6018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rgbClr val="1B283D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7/26/2022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rgbClr val="1B283D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7/26/2022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rgbClr val="1B283D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7/26/2022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7/26/2022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667700" y="158141"/>
            <a:ext cx="4856599" cy="589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700" b="1" i="0">
                <a:solidFill>
                  <a:srgbClr val="1B283D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592327" y="1543160"/>
            <a:ext cx="5007345" cy="42430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7/26/2022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91346" y="3819768"/>
            <a:ext cx="7467054" cy="8284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05104">
              <a:lnSpc>
                <a:spcPct val="105500"/>
              </a:lnSpc>
              <a:spcBef>
                <a:spcPts val="100"/>
              </a:spcBef>
            </a:pPr>
            <a:r>
              <a:rPr sz="2500" dirty="0">
                <a:solidFill>
                  <a:srgbClr val="000000"/>
                </a:solidFill>
                <a:latin typeface="Sassoon Sans Rg" pitchFamily="50" charset="0"/>
              </a:rPr>
              <a:t>I can identify and name a variety of plants and  animals in their habitats, including microhabitats.</a:t>
            </a:r>
            <a:endParaRPr sz="2500" dirty="0">
              <a:latin typeface="Sassoon Sans Rg" pitchFamily="50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640439" y="0"/>
            <a:ext cx="558165" cy="666750"/>
            <a:chOff x="11640439" y="0"/>
            <a:chExt cx="558165" cy="666750"/>
          </a:xfrm>
        </p:grpSpPr>
        <p:sp>
          <p:nvSpPr>
            <p:cNvPr id="3" name="object 3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1880763" y="53361"/>
            <a:ext cx="1930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0" dirty="0">
                <a:latin typeface="Sassoon Sans Rg" pitchFamily="50" charset="0"/>
                <a:cs typeface="Arial"/>
              </a:rPr>
              <a:t>1</a:t>
            </a:r>
            <a:endParaRPr sz="2400" dirty="0">
              <a:latin typeface="Sassoon Sans Rg" pitchFamily="50" charset="0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4265088" y="129815"/>
            <a:ext cx="3662045" cy="755650"/>
            <a:chOff x="4265088" y="129815"/>
            <a:chExt cx="3662045" cy="755650"/>
          </a:xfrm>
        </p:grpSpPr>
        <p:sp>
          <p:nvSpPr>
            <p:cNvPr id="7" name="object 7"/>
            <p:cNvSpPr/>
            <p:nvPr/>
          </p:nvSpPr>
          <p:spPr>
            <a:xfrm>
              <a:off x="4271438" y="136165"/>
              <a:ext cx="3649345" cy="742950"/>
            </a:xfrm>
            <a:custGeom>
              <a:avLst/>
              <a:gdLst/>
              <a:ahLst/>
              <a:cxnLst/>
              <a:rect l="l" t="t" r="r" b="b"/>
              <a:pathLst>
                <a:path w="3649345" h="742950">
                  <a:moveTo>
                    <a:pt x="3611029" y="0"/>
                  </a:moveTo>
                  <a:lnTo>
                    <a:pt x="38100" y="0"/>
                  </a:lnTo>
                  <a:lnTo>
                    <a:pt x="23306" y="3006"/>
                  </a:lnTo>
                  <a:lnTo>
                    <a:pt x="11191" y="11191"/>
                  </a:lnTo>
                  <a:lnTo>
                    <a:pt x="3006" y="23306"/>
                  </a:lnTo>
                  <a:lnTo>
                    <a:pt x="0" y="38100"/>
                  </a:lnTo>
                  <a:lnTo>
                    <a:pt x="0" y="704342"/>
                  </a:lnTo>
                  <a:lnTo>
                    <a:pt x="3006" y="719135"/>
                  </a:lnTo>
                  <a:lnTo>
                    <a:pt x="11191" y="731250"/>
                  </a:lnTo>
                  <a:lnTo>
                    <a:pt x="23306" y="739435"/>
                  </a:lnTo>
                  <a:lnTo>
                    <a:pt x="38100" y="742442"/>
                  </a:lnTo>
                  <a:lnTo>
                    <a:pt x="3611029" y="742442"/>
                  </a:lnTo>
                  <a:lnTo>
                    <a:pt x="3625822" y="739435"/>
                  </a:lnTo>
                  <a:lnTo>
                    <a:pt x="3637937" y="731250"/>
                  </a:lnTo>
                  <a:lnTo>
                    <a:pt x="3646122" y="719135"/>
                  </a:lnTo>
                  <a:lnTo>
                    <a:pt x="3649129" y="704342"/>
                  </a:lnTo>
                  <a:lnTo>
                    <a:pt x="3649129" y="38100"/>
                  </a:lnTo>
                  <a:lnTo>
                    <a:pt x="3646122" y="23306"/>
                  </a:lnTo>
                  <a:lnTo>
                    <a:pt x="3637937" y="11191"/>
                  </a:lnTo>
                  <a:lnTo>
                    <a:pt x="3625822" y="3006"/>
                  </a:lnTo>
                  <a:lnTo>
                    <a:pt x="3611029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271438" y="136165"/>
              <a:ext cx="3649345" cy="742950"/>
            </a:xfrm>
            <a:custGeom>
              <a:avLst/>
              <a:gdLst/>
              <a:ahLst/>
              <a:cxnLst/>
              <a:rect l="l" t="t" r="r" b="b"/>
              <a:pathLst>
                <a:path w="3649345" h="742950">
                  <a:moveTo>
                    <a:pt x="3611029" y="742442"/>
                  </a:moveTo>
                  <a:lnTo>
                    <a:pt x="38100" y="742442"/>
                  </a:lnTo>
                  <a:lnTo>
                    <a:pt x="23306" y="739435"/>
                  </a:lnTo>
                  <a:lnTo>
                    <a:pt x="11191" y="731250"/>
                  </a:lnTo>
                  <a:lnTo>
                    <a:pt x="3006" y="719135"/>
                  </a:lnTo>
                  <a:lnTo>
                    <a:pt x="0" y="704342"/>
                  </a:lnTo>
                  <a:lnTo>
                    <a:pt x="0" y="38100"/>
                  </a:lnTo>
                  <a:lnTo>
                    <a:pt x="3006" y="23306"/>
                  </a:lnTo>
                  <a:lnTo>
                    <a:pt x="11191" y="11191"/>
                  </a:lnTo>
                  <a:lnTo>
                    <a:pt x="23306" y="3006"/>
                  </a:lnTo>
                  <a:lnTo>
                    <a:pt x="38100" y="0"/>
                  </a:lnTo>
                  <a:lnTo>
                    <a:pt x="3611029" y="0"/>
                  </a:lnTo>
                  <a:lnTo>
                    <a:pt x="3625822" y="3006"/>
                  </a:lnTo>
                  <a:lnTo>
                    <a:pt x="3637937" y="11191"/>
                  </a:lnTo>
                  <a:lnTo>
                    <a:pt x="3646122" y="23306"/>
                  </a:lnTo>
                  <a:lnTo>
                    <a:pt x="3649129" y="38100"/>
                  </a:lnTo>
                  <a:lnTo>
                    <a:pt x="3649129" y="704342"/>
                  </a:lnTo>
                  <a:lnTo>
                    <a:pt x="3646122" y="719135"/>
                  </a:lnTo>
                  <a:lnTo>
                    <a:pt x="3637937" y="731250"/>
                  </a:lnTo>
                  <a:lnTo>
                    <a:pt x="3625822" y="739435"/>
                  </a:lnTo>
                  <a:lnTo>
                    <a:pt x="3611029" y="742442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4634392" y="228600"/>
            <a:ext cx="2923540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latin typeface="Sassoon Sans Rg" pitchFamily="50" charset="0"/>
              </a:rPr>
              <a:t>Living Things</a:t>
            </a:r>
          </a:p>
        </p:txBody>
      </p:sp>
      <p:grpSp>
        <p:nvGrpSpPr>
          <p:cNvPr id="10" name="object 10"/>
          <p:cNvGrpSpPr/>
          <p:nvPr/>
        </p:nvGrpSpPr>
        <p:grpSpPr>
          <a:xfrm>
            <a:off x="3934888" y="5475816"/>
            <a:ext cx="4322445" cy="622300"/>
            <a:chOff x="3934888" y="5475816"/>
            <a:chExt cx="4322445" cy="622300"/>
          </a:xfrm>
        </p:grpSpPr>
        <p:sp>
          <p:nvSpPr>
            <p:cNvPr id="11" name="object 11"/>
            <p:cNvSpPr/>
            <p:nvPr/>
          </p:nvSpPr>
          <p:spPr>
            <a:xfrm>
              <a:off x="3941238" y="5482166"/>
              <a:ext cx="4309745" cy="609600"/>
            </a:xfrm>
            <a:custGeom>
              <a:avLst/>
              <a:gdLst/>
              <a:ahLst/>
              <a:cxnLst/>
              <a:rect l="l" t="t" r="r" b="b"/>
              <a:pathLst>
                <a:path w="4309745" h="609600">
                  <a:moveTo>
                    <a:pt x="4271429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71500"/>
                  </a:lnTo>
                  <a:lnTo>
                    <a:pt x="2993" y="586331"/>
                  </a:lnTo>
                  <a:lnTo>
                    <a:pt x="11158" y="598441"/>
                  </a:lnTo>
                  <a:lnTo>
                    <a:pt x="23268" y="606606"/>
                  </a:lnTo>
                  <a:lnTo>
                    <a:pt x="38100" y="609600"/>
                  </a:lnTo>
                  <a:lnTo>
                    <a:pt x="4271429" y="609600"/>
                  </a:lnTo>
                  <a:lnTo>
                    <a:pt x="4286260" y="606606"/>
                  </a:lnTo>
                  <a:lnTo>
                    <a:pt x="4298370" y="598441"/>
                  </a:lnTo>
                  <a:lnTo>
                    <a:pt x="4306535" y="586331"/>
                  </a:lnTo>
                  <a:lnTo>
                    <a:pt x="4309529" y="571500"/>
                  </a:lnTo>
                  <a:lnTo>
                    <a:pt x="4309529" y="38100"/>
                  </a:lnTo>
                  <a:lnTo>
                    <a:pt x="4306535" y="23268"/>
                  </a:lnTo>
                  <a:lnTo>
                    <a:pt x="4298370" y="11158"/>
                  </a:lnTo>
                  <a:lnTo>
                    <a:pt x="4286260" y="2993"/>
                  </a:lnTo>
                  <a:lnTo>
                    <a:pt x="4271429" y="0"/>
                  </a:lnTo>
                  <a:close/>
                </a:path>
              </a:pathLst>
            </a:custGeom>
            <a:solidFill>
              <a:srgbClr val="EA57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941238" y="5482166"/>
              <a:ext cx="4309745" cy="609600"/>
            </a:xfrm>
            <a:custGeom>
              <a:avLst/>
              <a:gdLst/>
              <a:ahLst/>
              <a:cxnLst/>
              <a:rect l="l" t="t" r="r" b="b"/>
              <a:pathLst>
                <a:path w="4309745" h="609600">
                  <a:moveTo>
                    <a:pt x="4271429" y="609600"/>
                  </a:moveTo>
                  <a:lnTo>
                    <a:pt x="38100" y="609600"/>
                  </a:lnTo>
                  <a:lnTo>
                    <a:pt x="23268" y="606606"/>
                  </a:lnTo>
                  <a:lnTo>
                    <a:pt x="11158" y="598441"/>
                  </a:lnTo>
                  <a:lnTo>
                    <a:pt x="2993" y="586331"/>
                  </a:lnTo>
                  <a:lnTo>
                    <a:pt x="0" y="571500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4271429" y="0"/>
                  </a:lnTo>
                  <a:lnTo>
                    <a:pt x="4286260" y="2993"/>
                  </a:lnTo>
                  <a:lnTo>
                    <a:pt x="4298370" y="11158"/>
                  </a:lnTo>
                  <a:lnTo>
                    <a:pt x="4306535" y="23268"/>
                  </a:lnTo>
                  <a:lnTo>
                    <a:pt x="4309529" y="38100"/>
                  </a:lnTo>
                  <a:lnTo>
                    <a:pt x="4309529" y="571500"/>
                  </a:lnTo>
                  <a:lnTo>
                    <a:pt x="4306535" y="586331"/>
                  </a:lnTo>
                  <a:lnTo>
                    <a:pt x="4298370" y="598441"/>
                  </a:lnTo>
                  <a:lnTo>
                    <a:pt x="4286260" y="606606"/>
                  </a:lnTo>
                  <a:lnTo>
                    <a:pt x="4271429" y="609600"/>
                  </a:lnTo>
                  <a:close/>
                </a:path>
              </a:pathLst>
            </a:custGeom>
            <a:ln w="12700">
              <a:solidFill>
                <a:srgbClr val="062E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2930166" y="1135791"/>
            <a:ext cx="6332220" cy="744220"/>
            <a:chOff x="2930166" y="1135791"/>
            <a:chExt cx="6332220" cy="744220"/>
          </a:xfrm>
        </p:grpSpPr>
        <p:sp>
          <p:nvSpPr>
            <p:cNvPr id="14" name="object 14"/>
            <p:cNvSpPr/>
            <p:nvPr/>
          </p:nvSpPr>
          <p:spPr>
            <a:xfrm>
              <a:off x="2936516" y="1142141"/>
              <a:ext cx="6319520" cy="731520"/>
            </a:xfrm>
            <a:custGeom>
              <a:avLst/>
              <a:gdLst/>
              <a:ahLst/>
              <a:cxnLst/>
              <a:rect l="l" t="t" r="r" b="b"/>
              <a:pathLst>
                <a:path w="6319520" h="731519">
                  <a:moveTo>
                    <a:pt x="6280861" y="0"/>
                  </a:moveTo>
                  <a:lnTo>
                    <a:pt x="38100" y="0"/>
                  </a:lnTo>
                  <a:lnTo>
                    <a:pt x="23274" y="2993"/>
                  </a:lnTo>
                  <a:lnTo>
                    <a:pt x="11163" y="11158"/>
                  </a:lnTo>
                  <a:lnTo>
                    <a:pt x="2995" y="23268"/>
                  </a:lnTo>
                  <a:lnTo>
                    <a:pt x="0" y="38100"/>
                  </a:lnTo>
                  <a:lnTo>
                    <a:pt x="0" y="692810"/>
                  </a:lnTo>
                  <a:lnTo>
                    <a:pt x="2995" y="707641"/>
                  </a:lnTo>
                  <a:lnTo>
                    <a:pt x="11163" y="719751"/>
                  </a:lnTo>
                  <a:lnTo>
                    <a:pt x="23274" y="727916"/>
                  </a:lnTo>
                  <a:lnTo>
                    <a:pt x="38100" y="730910"/>
                  </a:lnTo>
                  <a:lnTo>
                    <a:pt x="6280861" y="730910"/>
                  </a:lnTo>
                  <a:lnTo>
                    <a:pt x="6295692" y="727916"/>
                  </a:lnTo>
                  <a:lnTo>
                    <a:pt x="6307802" y="719751"/>
                  </a:lnTo>
                  <a:lnTo>
                    <a:pt x="6315967" y="707641"/>
                  </a:lnTo>
                  <a:lnTo>
                    <a:pt x="6318961" y="692810"/>
                  </a:lnTo>
                  <a:lnTo>
                    <a:pt x="6318961" y="38100"/>
                  </a:lnTo>
                  <a:lnTo>
                    <a:pt x="6315967" y="23268"/>
                  </a:lnTo>
                  <a:lnTo>
                    <a:pt x="6307802" y="11158"/>
                  </a:lnTo>
                  <a:lnTo>
                    <a:pt x="6295692" y="2993"/>
                  </a:lnTo>
                  <a:lnTo>
                    <a:pt x="628086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936516" y="1142141"/>
              <a:ext cx="6319520" cy="731520"/>
            </a:xfrm>
            <a:custGeom>
              <a:avLst/>
              <a:gdLst/>
              <a:ahLst/>
              <a:cxnLst/>
              <a:rect l="l" t="t" r="r" b="b"/>
              <a:pathLst>
                <a:path w="6319520" h="731519">
                  <a:moveTo>
                    <a:pt x="6280861" y="730910"/>
                  </a:moveTo>
                  <a:lnTo>
                    <a:pt x="38100" y="730910"/>
                  </a:lnTo>
                  <a:lnTo>
                    <a:pt x="23274" y="727916"/>
                  </a:lnTo>
                  <a:lnTo>
                    <a:pt x="11163" y="719751"/>
                  </a:lnTo>
                  <a:lnTo>
                    <a:pt x="2995" y="707641"/>
                  </a:lnTo>
                  <a:lnTo>
                    <a:pt x="0" y="692810"/>
                  </a:lnTo>
                  <a:lnTo>
                    <a:pt x="0" y="38100"/>
                  </a:lnTo>
                  <a:lnTo>
                    <a:pt x="2995" y="23268"/>
                  </a:lnTo>
                  <a:lnTo>
                    <a:pt x="11163" y="11158"/>
                  </a:lnTo>
                  <a:lnTo>
                    <a:pt x="23274" y="2993"/>
                  </a:lnTo>
                  <a:lnTo>
                    <a:pt x="38100" y="0"/>
                  </a:lnTo>
                  <a:lnTo>
                    <a:pt x="6280861" y="0"/>
                  </a:lnTo>
                  <a:lnTo>
                    <a:pt x="6295692" y="2993"/>
                  </a:lnTo>
                  <a:lnTo>
                    <a:pt x="6307802" y="11158"/>
                  </a:lnTo>
                  <a:lnTo>
                    <a:pt x="6315967" y="23268"/>
                  </a:lnTo>
                  <a:lnTo>
                    <a:pt x="6318961" y="38100"/>
                  </a:lnTo>
                  <a:lnTo>
                    <a:pt x="6318961" y="692810"/>
                  </a:lnTo>
                  <a:lnTo>
                    <a:pt x="6315967" y="707641"/>
                  </a:lnTo>
                  <a:lnTo>
                    <a:pt x="6307802" y="719751"/>
                  </a:lnTo>
                  <a:lnTo>
                    <a:pt x="6295692" y="727916"/>
                  </a:lnTo>
                  <a:lnTo>
                    <a:pt x="6280861" y="730910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3462300" y="1294244"/>
            <a:ext cx="53769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Sassoon Sans Rg" pitchFamily="50" charset="0"/>
                <a:cs typeface="Arial MT"/>
              </a:rPr>
              <a:t>Which one of these is </a:t>
            </a:r>
            <a:r>
              <a:rPr sz="2400" b="1" dirty="0">
                <a:latin typeface="Sassoon Sans Rg" pitchFamily="50" charset="0"/>
                <a:cs typeface="Arial"/>
              </a:rPr>
              <a:t>not a living thing?</a:t>
            </a:r>
            <a:endParaRPr sz="2400" dirty="0">
              <a:latin typeface="Sassoon Sans Rg" pitchFamily="50" charset="0"/>
              <a:cs typeface="Arial"/>
            </a:endParaRPr>
          </a:p>
        </p:txBody>
      </p:sp>
      <p:pic>
        <p:nvPicPr>
          <p:cNvPr id="17" name="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67399" y="2313542"/>
            <a:ext cx="2031167" cy="1841552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950721" y="2334826"/>
            <a:ext cx="2335877" cy="1798984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366434" y="2101716"/>
            <a:ext cx="2212299" cy="2212299"/>
          </a:xfrm>
          <a:prstGeom prst="rect">
            <a:avLst/>
          </a:prstGeom>
        </p:spPr>
      </p:pic>
      <p:sp>
        <p:nvSpPr>
          <p:cNvPr id="20" name="object 20"/>
          <p:cNvSpPr txBox="1"/>
          <p:nvPr/>
        </p:nvSpPr>
        <p:spPr>
          <a:xfrm>
            <a:off x="3688526" y="4343400"/>
            <a:ext cx="4815167" cy="15927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100" b="1" dirty="0">
                <a:solidFill>
                  <a:srgbClr val="4D4E4F"/>
                </a:solidFill>
                <a:latin typeface="Sassoon Sans Rg" pitchFamily="50" charset="0"/>
                <a:cs typeface="Arial"/>
              </a:rPr>
              <a:t>Living things can be plants or animals.</a:t>
            </a:r>
            <a:endParaRPr sz="2100" dirty="0">
              <a:latin typeface="Sassoon Sans Rg" pitchFamily="50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550" dirty="0">
              <a:latin typeface="Sassoon Sans Rg" pitchFamily="50" charset="0"/>
              <a:cs typeface="Arial"/>
            </a:endParaRPr>
          </a:p>
          <a:p>
            <a:pPr marL="10160" algn="ctr">
              <a:lnSpc>
                <a:spcPct val="100000"/>
              </a:lnSpc>
            </a:pPr>
            <a:r>
              <a:rPr sz="2100" b="1" dirty="0">
                <a:solidFill>
                  <a:srgbClr val="F41B2E"/>
                </a:solidFill>
                <a:latin typeface="Sassoon Sans Rg" pitchFamily="50" charset="0"/>
                <a:cs typeface="Arial"/>
              </a:rPr>
              <a:t>Did you know?</a:t>
            </a:r>
            <a:endParaRPr sz="2100" dirty="0">
              <a:latin typeface="Sassoon Sans Rg" pitchFamily="50" charset="0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1735"/>
              </a:spcBef>
            </a:pPr>
            <a:r>
              <a:rPr sz="2100" dirty="0">
                <a:latin typeface="Sassoon Sans Rg" pitchFamily="50" charset="0"/>
                <a:cs typeface="Arial MT"/>
              </a:rPr>
              <a:t>Humans are a </a:t>
            </a:r>
            <a:r>
              <a:rPr sz="2100" b="1" dirty="0">
                <a:latin typeface="Sassoon Sans Rg" pitchFamily="50" charset="0"/>
                <a:cs typeface="Arial"/>
              </a:rPr>
              <a:t>type of animal!</a:t>
            </a:r>
            <a:endParaRPr sz="2100" dirty="0">
              <a:latin typeface="Sassoon Sans Rg" pitchFamily="50" charset="0"/>
              <a:cs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7557"/>
            <a:ext cx="12192000" cy="6850443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268109" y="1695838"/>
            <a:ext cx="2375724" cy="4045152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6129709" y="1760587"/>
            <a:ext cx="5300291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Sassoon Sans Rg" pitchFamily="50" charset="0"/>
                <a:cs typeface="Arial MT"/>
              </a:rPr>
              <a:t>All living things have </a:t>
            </a:r>
            <a:r>
              <a:rPr sz="2400" b="1" dirty="0">
                <a:latin typeface="Sassoon Sans Rg" pitchFamily="50" charset="0"/>
                <a:cs typeface="Arial"/>
              </a:rPr>
              <a:t>seven </a:t>
            </a:r>
            <a:r>
              <a:rPr sz="2400" dirty="0">
                <a:latin typeface="Sassoon Sans Rg" pitchFamily="50" charset="0"/>
                <a:cs typeface="Arial MT"/>
              </a:rPr>
              <a:t>life processes.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129709" y="2608540"/>
            <a:ext cx="4843091" cy="12884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5100"/>
              </a:lnSpc>
              <a:spcBef>
                <a:spcPts val="100"/>
              </a:spcBef>
            </a:pPr>
            <a:r>
              <a:rPr sz="2400" dirty="0">
                <a:latin typeface="Sassoon Sans Rg" pitchFamily="50" charset="0"/>
                <a:cs typeface="Arial MT"/>
              </a:rPr>
              <a:t>Their habitats provide things that they  need for the life processes such as  </a:t>
            </a:r>
            <a:r>
              <a:rPr sz="2400" b="1" dirty="0">
                <a:latin typeface="Sassoon Sans Rg" pitchFamily="50" charset="0"/>
                <a:cs typeface="Arial"/>
              </a:rPr>
              <a:t>food, water and air.</a:t>
            </a:r>
            <a:endParaRPr sz="2400" dirty="0">
              <a:latin typeface="Sassoon Sans Rg" pitchFamily="50" charset="0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244984" y="1753540"/>
            <a:ext cx="1806814" cy="142917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8200"/>
              </a:lnSpc>
              <a:spcBef>
                <a:spcPts val="100"/>
              </a:spcBef>
            </a:pPr>
            <a:r>
              <a:rPr sz="2600" b="1" dirty="0">
                <a:solidFill>
                  <a:srgbClr val="F41B2E"/>
                </a:solidFill>
                <a:latin typeface="Sassoon Sans Rg" pitchFamily="50" charset="0"/>
                <a:cs typeface="Arial"/>
              </a:rPr>
              <a:t>M</a:t>
            </a:r>
            <a:r>
              <a:rPr sz="2600" b="1" dirty="0">
                <a:latin typeface="Sassoon Sans Rg" pitchFamily="50" charset="0"/>
                <a:cs typeface="Arial"/>
              </a:rPr>
              <a:t>ovement  </a:t>
            </a:r>
            <a:r>
              <a:rPr sz="2600" b="1" dirty="0">
                <a:solidFill>
                  <a:srgbClr val="F41B2E"/>
                </a:solidFill>
                <a:latin typeface="Sassoon Sans Rg" pitchFamily="50" charset="0"/>
                <a:cs typeface="Arial"/>
              </a:rPr>
              <a:t>R</a:t>
            </a:r>
            <a:r>
              <a:rPr sz="2600" b="1" dirty="0">
                <a:latin typeface="Sassoon Sans Rg" pitchFamily="50" charset="0"/>
                <a:cs typeface="Arial"/>
              </a:rPr>
              <a:t>espiration  </a:t>
            </a:r>
            <a:r>
              <a:rPr sz="2600" b="1" dirty="0">
                <a:solidFill>
                  <a:srgbClr val="F41B2E"/>
                </a:solidFill>
                <a:latin typeface="Sassoon Sans Rg" pitchFamily="50" charset="0"/>
                <a:cs typeface="Arial"/>
              </a:rPr>
              <a:t>S</a:t>
            </a:r>
            <a:r>
              <a:rPr sz="2600" b="1" dirty="0">
                <a:latin typeface="Sassoon Sans Rg" pitchFamily="50" charset="0"/>
                <a:cs typeface="Arial"/>
              </a:rPr>
              <a:t>ensitivity</a:t>
            </a:r>
            <a:endParaRPr sz="2600" dirty="0">
              <a:latin typeface="Sassoon Sans Rg" pitchFamily="50" charset="0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244983" y="3561386"/>
            <a:ext cx="2022871" cy="1808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2500"/>
              </a:lnSpc>
              <a:spcBef>
                <a:spcPts val="100"/>
              </a:spcBef>
            </a:pPr>
            <a:r>
              <a:rPr sz="2600" b="1" dirty="0">
                <a:solidFill>
                  <a:srgbClr val="F41B2E"/>
                </a:solidFill>
                <a:latin typeface="Sassoon Sans Rg" pitchFamily="50" charset="0"/>
                <a:cs typeface="Arial"/>
              </a:rPr>
              <a:t>G</a:t>
            </a:r>
            <a:r>
              <a:rPr sz="2600" b="1" dirty="0">
                <a:latin typeface="Sassoon Sans Rg" pitchFamily="50" charset="0"/>
                <a:cs typeface="Arial"/>
              </a:rPr>
              <a:t>rowth  </a:t>
            </a:r>
            <a:r>
              <a:rPr sz="2600" b="1" dirty="0">
                <a:solidFill>
                  <a:srgbClr val="F41B2E"/>
                </a:solidFill>
                <a:latin typeface="Sassoon Sans Rg" pitchFamily="50" charset="0"/>
                <a:cs typeface="Arial"/>
              </a:rPr>
              <a:t>R</a:t>
            </a:r>
            <a:r>
              <a:rPr sz="2600" b="1" dirty="0">
                <a:latin typeface="Sassoon Sans Rg" pitchFamily="50" charset="0"/>
                <a:cs typeface="Arial"/>
              </a:rPr>
              <a:t>eproduction  </a:t>
            </a:r>
            <a:r>
              <a:rPr sz="2600" b="1" dirty="0">
                <a:solidFill>
                  <a:srgbClr val="F41B2E"/>
                </a:solidFill>
                <a:latin typeface="Sassoon Sans Rg" pitchFamily="50" charset="0"/>
                <a:cs typeface="Arial"/>
              </a:rPr>
              <a:t>E</a:t>
            </a:r>
            <a:r>
              <a:rPr sz="2600" b="1" dirty="0">
                <a:latin typeface="Sassoon Sans Rg" pitchFamily="50" charset="0"/>
                <a:cs typeface="Arial"/>
              </a:rPr>
              <a:t>xcretion  </a:t>
            </a:r>
            <a:r>
              <a:rPr sz="2600" b="1" dirty="0">
                <a:solidFill>
                  <a:srgbClr val="F41B2E"/>
                </a:solidFill>
                <a:latin typeface="Sassoon Sans Rg" pitchFamily="50" charset="0"/>
                <a:cs typeface="Arial"/>
              </a:rPr>
              <a:t>N</a:t>
            </a:r>
            <a:r>
              <a:rPr sz="2600" b="1" dirty="0">
                <a:latin typeface="Sassoon Sans Rg" pitchFamily="50" charset="0"/>
                <a:cs typeface="Arial"/>
              </a:rPr>
              <a:t>utrition</a:t>
            </a:r>
            <a:endParaRPr sz="2600" dirty="0">
              <a:latin typeface="Sassoon Sans Rg" pitchFamily="50" charset="0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1640439" y="0"/>
            <a:ext cx="558165" cy="666750"/>
            <a:chOff x="11640439" y="0"/>
            <a:chExt cx="558165" cy="666750"/>
          </a:xfrm>
        </p:grpSpPr>
        <p:sp>
          <p:nvSpPr>
            <p:cNvPr id="9" name="object 9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11880763" y="53361"/>
            <a:ext cx="1930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0" dirty="0">
                <a:latin typeface="Sassoon Sans Rg" pitchFamily="50" charset="0"/>
                <a:cs typeface="Arial"/>
              </a:rPr>
              <a:t>2</a:t>
            </a:r>
            <a:endParaRPr sz="2400" dirty="0">
              <a:latin typeface="Sassoon Sans Rg" pitchFamily="50" charset="0"/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2360087" y="129815"/>
            <a:ext cx="7472045" cy="755650"/>
            <a:chOff x="2360087" y="129815"/>
            <a:chExt cx="7472045" cy="755650"/>
          </a:xfrm>
        </p:grpSpPr>
        <p:sp>
          <p:nvSpPr>
            <p:cNvPr id="13" name="object 13"/>
            <p:cNvSpPr/>
            <p:nvPr/>
          </p:nvSpPr>
          <p:spPr>
            <a:xfrm>
              <a:off x="2366437" y="136165"/>
              <a:ext cx="7459345" cy="742950"/>
            </a:xfrm>
            <a:custGeom>
              <a:avLst/>
              <a:gdLst/>
              <a:ahLst/>
              <a:cxnLst/>
              <a:rect l="l" t="t" r="r" b="b"/>
              <a:pathLst>
                <a:path w="7459345" h="742950">
                  <a:moveTo>
                    <a:pt x="7421029" y="0"/>
                  </a:moveTo>
                  <a:lnTo>
                    <a:pt x="38100" y="0"/>
                  </a:lnTo>
                  <a:lnTo>
                    <a:pt x="23306" y="3006"/>
                  </a:lnTo>
                  <a:lnTo>
                    <a:pt x="11191" y="11191"/>
                  </a:lnTo>
                  <a:lnTo>
                    <a:pt x="3006" y="23306"/>
                  </a:lnTo>
                  <a:lnTo>
                    <a:pt x="0" y="38100"/>
                  </a:lnTo>
                  <a:lnTo>
                    <a:pt x="0" y="704342"/>
                  </a:lnTo>
                  <a:lnTo>
                    <a:pt x="3006" y="719135"/>
                  </a:lnTo>
                  <a:lnTo>
                    <a:pt x="11191" y="731250"/>
                  </a:lnTo>
                  <a:lnTo>
                    <a:pt x="23306" y="739435"/>
                  </a:lnTo>
                  <a:lnTo>
                    <a:pt x="38100" y="742442"/>
                  </a:lnTo>
                  <a:lnTo>
                    <a:pt x="7421029" y="742442"/>
                  </a:lnTo>
                  <a:lnTo>
                    <a:pt x="7435822" y="739435"/>
                  </a:lnTo>
                  <a:lnTo>
                    <a:pt x="7447937" y="731250"/>
                  </a:lnTo>
                  <a:lnTo>
                    <a:pt x="7456122" y="719135"/>
                  </a:lnTo>
                  <a:lnTo>
                    <a:pt x="7459129" y="704342"/>
                  </a:lnTo>
                  <a:lnTo>
                    <a:pt x="7459129" y="38100"/>
                  </a:lnTo>
                  <a:lnTo>
                    <a:pt x="7456122" y="23306"/>
                  </a:lnTo>
                  <a:lnTo>
                    <a:pt x="7447937" y="11191"/>
                  </a:lnTo>
                  <a:lnTo>
                    <a:pt x="7435822" y="3006"/>
                  </a:lnTo>
                  <a:lnTo>
                    <a:pt x="7421029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366437" y="136165"/>
              <a:ext cx="7459345" cy="742950"/>
            </a:xfrm>
            <a:custGeom>
              <a:avLst/>
              <a:gdLst/>
              <a:ahLst/>
              <a:cxnLst/>
              <a:rect l="l" t="t" r="r" b="b"/>
              <a:pathLst>
                <a:path w="7459345" h="742950">
                  <a:moveTo>
                    <a:pt x="7421029" y="742442"/>
                  </a:moveTo>
                  <a:lnTo>
                    <a:pt x="38100" y="742442"/>
                  </a:lnTo>
                  <a:lnTo>
                    <a:pt x="23306" y="739435"/>
                  </a:lnTo>
                  <a:lnTo>
                    <a:pt x="11191" y="731250"/>
                  </a:lnTo>
                  <a:lnTo>
                    <a:pt x="3006" y="719135"/>
                  </a:lnTo>
                  <a:lnTo>
                    <a:pt x="0" y="704342"/>
                  </a:lnTo>
                  <a:lnTo>
                    <a:pt x="0" y="38100"/>
                  </a:lnTo>
                  <a:lnTo>
                    <a:pt x="3006" y="23306"/>
                  </a:lnTo>
                  <a:lnTo>
                    <a:pt x="11191" y="11191"/>
                  </a:lnTo>
                  <a:lnTo>
                    <a:pt x="23306" y="3006"/>
                  </a:lnTo>
                  <a:lnTo>
                    <a:pt x="38100" y="0"/>
                  </a:lnTo>
                  <a:lnTo>
                    <a:pt x="7421029" y="0"/>
                  </a:lnTo>
                  <a:lnTo>
                    <a:pt x="7435822" y="3006"/>
                  </a:lnTo>
                  <a:lnTo>
                    <a:pt x="7447937" y="11191"/>
                  </a:lnTo>
                  <a:lnTo>
                    <a:pt x="7456122" y="23306"/>
                  </a:lnTo>
                  <a:lnTo>
                    <a:pt x="7459129" y="38100"/>
                  </a:lnTo>
                  <a:lnTo>
                    <a:pt x="7459129" y="704342"/>
                  </a:lnTo>
                  <a:lnTo>
                    <a:pt x="7456122" y="719135"/>
                  </a:lnTo>
                  <a:lnTo>
                    <a:pt x="7447937" y="731250"/>
                  </a:lnTo>
                  <a:lnTo>
                    <a:pt x="7435822" y="739435"/>
                  </a:lnTo>
                  <a:lnTo>
                    <a:pt x="7421029" y="742442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3051798" y="228600"/>
            <a:ext cx="6089015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latin typeface="Sassoon Sans Rg" pitchFamily="50" charset="0"/>
              </a:rPr>
              <a:t>What do living things need?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6141948" y="4925272"/>
            <a:ext cx="4237990" cy="687705"/>
            <a:chOff x="6141948" y="4925272"/>
            <a:chExt cx="4237990" cy="687705"/>
          </a:xfrm>
        </p:grpSpPr>
        <p:sp>
          <p:nvSpPr>
            <p:cNvPr id="17" name="object 17"/>
            <p:cNvSpPr/>
            <p:nvPr/>
          </p:nvSpPr>
          <p:spPr>
            <a:xfrm>
              <a:off x="6148298" y="4931622"/>
              <a:ext cx="4225290" cy="675005"/>
            </a:xfrm>
            <a:custGeom>
              <a:avLst/>
              <a:gdLst/>
              <a:ahLst/>
              <a:cxnLst/>
              <a:rect l="l" t="t" r="r" b="b"/>
              <a:pathLst>
                <a:path w="4225290" h="675004">
                  <a:moveTo>
                    <a:pt x="4186770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636892"/>
                  </a:lnTo>
                  <a:lnTo>
                    <a:pt x="2993" y="651723"/>
                  </a:lnTo>
                  <a:lnTo>
                    <a:pt x="11158" y="663833"/>
                  </a:lnTo>
                  <a:lnTo>
                    <a:pt x="23268" y="671998"/>
                  </a:lnTo>
                  <a:lnTo>
                    <a:pt x="38100" y="674992"/>
                  </a:lnTo>
                  <a:lnTo>
                    <a:pt x="4186770" y="674992"/>
                  </a:lnTo>
                  <a:lnTo>
                    <a:pt x="4201601" y="671998"/>
                  </a:lnTo>
                  <a:lnTo>
                    <a:pt x="4213712" y="663833"/>
                  </a:lnTo>
                  <a:lnTo>
                    <a:pt x="4221877" y="651723"/>
                  </a:lnTo>
                  <a:lnTo>
                    <a:pt x="4224870" y="636892"/>
                  </a:lnTo>
                  <a:lnTo>
                    <a:pt x="4224870" y="38100"/>
                  </a:lnTo>
                  <a:lnTo>
                    <a:pt x="4221877" y="23268"/>
                  </a:lnTo>
                  <a:lnTo>
                    <a:pt x="4213712" y="11158"/>
                  </a:lnTo>
                  <a:lnTo>
                    <a:pt x="4201601" y="2993"/>
                  </a:lnTo>
                  <a:lnTo>
                    <a:pt x="4186770" y="0"/>
                  </a:lnTo>
                  <a:close/>
                </a:path>
              </a:pathLst>
            </a:custGeom>
            <a:solidFill>
              <a:srgbClr val="EA57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6148298" y="4931622"/>
              <a:ext cx="4225290" cy="675005"/>
            </a:xfrm>
            <a:custGeom>
              <a:avLst/>
              <a:gdLst/>
              <a:ahLst/>
              <a:cxnLst/>
              <a:rect l="l" t="t" r="r" b="b"/>
              <a:pathLst>
                <a:path w="4225290" h="675004">
                  <a:moveTo>
                    <a:pt x="4186770" y="674992"/>
                  </a:moveTo>
                  <a:lnTo>
                    <a:pt x="38100" y="674992"/>
                  </a:lnTo>
                  <a:lnTo>
                    <a:pt x="23268" y="671998"/>
                  </a:lnTo>
                  <a:lnTo>
                    <a:pt x="11158" y="663833"/>
                  </a:lnTo>
                  <a:lnTo>
                    <a:pt x="2993" y="651723"/>
                  </a:lnTo>
                  <a:lnTo>
                    <a:pt x="0" y="636892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4186770" y="0"/>
                  </a:lnTo>
                  <a:lnTo>
                    <a:pt x="4201601" y="2993"/>
                  </a:lnTo>
                  <a:lnTo>
                    <a:pt x="4213712" y="11158"/>
                  </a:lnTo>
                  <a:lnTo>
                    <a:pt x="4221877" y="23268"/>
                  </a:lnTo>
                  <a:lnTo>
                    <a:pt x="4224870" y="38100"/>
                  </a:lnTo>
                  <a:lnTo>
                    <a:pt x="4224870" y="636892"/>
                  </a:lnTo>
                  <a:lnTo>
                    <a:pt x="4221877" y="651723"/>
                  </a:lnTo>
                  <a:lnTo>
                    <a:pt x="4213712" y="663833"/>
                  </a:lnTo>
                  <a:lnTo>
                    <a:pt x="4201601" y="671998"/>
                  </a:lnTo>
                  <a:lnTo>
                    <a:pt x="4186770" y="674992"/>
                  </a:lnTo>
                  <a:close/>
                </a:path>
              </a:pathLst>
            </a:custGeom>
            <a:ln w="12700">
              <a:solidFill>
                <a:srgbClr val="062E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6206666" y="4500947"/>
            <a:ext cx="2099134" cy="3359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b="1" dirty="0">
                <a:solidFill>
                  <a:srgbClr val="F41B2E"/>
                </a:solidFill>
                <a:latin typeface="Sassoon Sans Rg" pitchFamily="50" charset="0"/>
                <a:cs typeface="Arial"/>
              </a:rPr>
              <a:t>New word alert!</a:t>
            </a:r>
            <a:endParaRPr sz="2100" dirty="0">
              <a:latin typeface="Sassoon Sans Rg" pitchFamily="50" charset="0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324600" y="5105400"/>
            <a:ext cx="4089973" cy="3359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b="1" spc="-30" dirty="0">
                <a:latin typeface="Sassoon Sans Rg" pitchFamily="50" charset="0"/>
                <a:cs typeface="Arial"/>
              </a:rPr>
              <a:t>habitat – </a:t>
            </a:r>
            <a:r>
              <a:rPr sz="2100" spc="-30" dirty="0">
                <a:latin typeface="Sassoon Sans Rg" pitchFamily="50" charset="0"/>
                <a:cs typeface="Arial MT"/>
              </a:rPr>
              <a:t>the home of a living thing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7556"/>
            <a:ext cx="12192000" cy="6850443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612152" y="10128"/>
            <a:ext cx="11586210" cy="6848475"/>
            <a:chOff x="612152" y="10128"/>
            <a:chExt cx="11586210" cy="6848475"/>
          </a:xfrm>
        </p:grpSpPr>
        <p:sp>
          <p:nvSpPr>
            <p:cNvPr id="4" name="object 4"/>
            <p:cNvSpPr/>
            <p:nvPr/>
          </p:nvSpPr>
          <p:spPr>
            <a:xfrm>
              <a:off x="1587494" y="1374528"/>
              <a:ext cx="8996045" cy="1162050"/>
            </a:xfrm>
            <a:custGeom>
              <a:avLst/>
              <a:gdLst/>
              <a:ahLst/>
              <a:cxnLst/>
              <a:rect l="l" t="t" r="r" b="b"/>
              <a:pathLst>
                <a:path w="8996045" h="1162050">
                  <a:moveTo>
                    <a:pt x="8957830" y="0"/>
                  </a:moveTo>
                  <a:lnTo>
                    <a:pt x="38100" y="0"/>
                  </a:lnTo>
                  <a:lnTo>
                    <a:pt x="23274" y="2993"/>
                  </a:lnTo>
                  <a:lnTo>
                    <a:pt x="11163" y="11158"/>
                  </a:lnTo>
                  <a:lnTo>
                    <a:pt x="2995" y="23268"/>
                  </a:lnTo>
                  <a:lnTo>
                    <a:pt x="0" y="38100"/>
                  </a:lnTo>
                  <a:lnTo>
                    <a:pt x="0" y="1123416"/>
                  </a:lnTo>
                  <a:lnTo>
                    <a:pt x="2995" y="1138247"/>
                  </a:lnTo>
                  <a:lnTo>
                    <a:pt x="11163" y="1150358"/>
                  </a:lnTo>
                  <a:lnTo>
                    <a:pt x="23274" y="1158522"/>
                  </a:lnTo>
                  <a:lnTo>
                    <a:pt x="38100" y="1161516"/>
                  </a:lnTo>
                  <a:lnTo>
                    <a:pt x="8957830" y="1161516"/>
                  </a:lnTo>
                  <a:lnTo>
                    <a:pt x="8972661" y="1158522"/>
                  </a:lnTo>
                  <a:lnTo>
                    <a:pt x="8984772" y="1150358"/>
                  </a:lnTo>
                  <a:lnTo>
                    <a:pt x="8992936" y="1138247"/>
                  </a:lnTo>
                  <a:lnTo>
                    <a:pt x="8995930" y="1123416"/>
                  </a:lnTo>
                  <a:lnTo>
                    <a:pt x="8995930" y="38100"/>
                  </a:lnTo>
                  <a:lnTo>
                    <a:pt x="8992936" y="23268"/>
                  </a:lnTo>
                  <a:lnTo>
                    <a:pt x="8984772" y="11158"/>
                  </a:lnTo>
                  <a:lnTo>
                    <a:pt x="8972661" y="2993"/>
                  </a:lnTo>
                  <a:lnTo>
                    <a:pt x="8957830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587494" y="1374528"/>
              <a:ext cx="8996045" cy="1162050"/>
            </a:xfrm>
            <a:custGeom>
              <a:avLst/>
              <a:gdLst/>
              <a:ahLst/>
              <a:cxnLst/>
              <a:rect l="l" t="t" r="r" b="b"/>
              <a:pathLst>
                <a:path w="8996045" h="1162050">
                  <a:moveTo>
                    <a:pt x="8957830" y="1161516"/>
                  </a:moveTo>
                  <a:lnTo>
                    <a:pt x="38100" y="1161516"/>
                  </a:lnTo>
                  <a:lnTo>
                    <a:pt x="23274" y="1158522"/>
                  </a:lnTo>
                  <a:lnTo>
                    <a:pt x="11163" y="1150358"/>
                  </a:lnTo>
                  <a:lnTo>
                    <a:pt x="2995" y="1138247"/>
                  </a:lnTo>
                  <a:lnTo>
                    <a:pt x="0" y="1123416"/>
                  </a:lnTo>
                  <a:lnTo>
                    <a:pt x="0" y="38100"/>
                  </a:lnTo>
                  <a:lnTo>
                    <a:pt x="2995" y="23268"/>
                  </a:lnTo>
                  <a:lnTo>
                    <a:pt x="11163" y="11158"/>
                  </a:lnTo>
                  <a:lnTo>
                    <a:pt x="23274" y="2993"/>
                  </a:lnTo>
                  <a:lnTo>
                    <a:pt x="38100" y="0"/>
                  </a:lnTo>
                  <a:lnTo>
                    <a:pt x="8957830" y="0"/>
                  </a:lnTo>
                  <a:lnTo>
                    <a:pt x="8972661" y="2993"/>
                  </a:lnTo>
                  <a:lnTo>
                    <a:pt x="8984772" y="11158"/>
                  </a:lnTo>
                  <a:lnTo>
                    <a:pt x="8992936" y="23268"/>
                  </a:lnTo>
                  <a:lnTo>
                    <a:pt x="8995930" y="38100"/>
                  </a:lnTo>
                  <a:lnTo>
                    <a:pt x="8995930" y="1123416"/>
                  </a:lnTo>
                  <a:lnTo>
                    <a:pt x="8992936" y="1138247"/>
                  </a:lnTo>
                  <a:lnTo>
                    <a:pt x="8984772" y="1150358"/>
                  </a:lnTo>
                  <a:lnTo>
                    <a:pt x="8972661" y="1158522"/>
                  </a:lnTo>
                  <a:lnTo>
                    <a:pt x="8957830" y="1161516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2152" y="714136"/>
              <a:ext cx="2437930" cy="6143863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505179" y="811751"/>
              <a:ext cx="3355791" cy="6046247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1646789" y="164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1646789" y="164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11880763" y="66061"/>
            <a:ext cx="1930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0" dirty="0">
                <a:latin typeface="Sassoon Sans Rg" pitchFamily="50" charset="0"/>
                <a:cs typeface="Arial"/>
              </a:rPr>
              <a:t>3</a:t>
            </a:r>
            <a:endParaRPr sz="2400" dirty="0">
              <a:latin typeface="Sassoon Sans Rg" pitchFamily="50" charset="0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4171950" y="142515"/>
            <a:ext cx="3848100" cy="755650"/>
            <a:chOff x="4171950" y="142515"/>
            <a:chExt cx="3848100" cy="755650"/>
          </a:xfrm>
        </p:grpSpPr>
        <p:sp>
          <p:nvSpPr>
            <p:cNvPr id="12" name="object 12"/>
            <p:cNvSpPr/>
            <p:nvPr/>
          </p:nvSpPr>
          <p:spPr>
            <a:xfrm>
              <a:off x="4178300" y="148865"/>
              <a:ext cx="3835400" cy="742950"/>
            </a:xfrm>
            <a:custGeom>
              <a:avLst/>
              <a:gdLst/>
              <a:ahLst/>
              <a:cxnLst/>
              <a:rect l="l" t="t" r="r" b="b"/>
              <a:pathLst>
                <a:path w="3835400" h="742950">
                  <a:moveTo>
                    <a:pt x="3797300" y="0"/>
                  </a:moveTo>
                  <a:lnTo>
                    <a:pt x="38100" y="0"/>
                  </a:lnTo>
                  <a:lnTo>
                    <a:pt x="23306" y="3006"/>
                  </a:lnTo>
                  <a:lnTo>
                    <a:pt x="11191" y="11191"/>
                  </a:lnTo>
                  <a:lnTo>
                    <a:pt x="3006" y="23306"/>
                  </a:lnTo>
                  <a:lnTo>
                    <a:pt x="0" y="38100"/>
                  </a:lnTo>
                  <a:lnTo>
                    <a:pt x="0" y="704342"/>
                  </a:lnTo>
                  <a:lnTo>
                    <a:pt x="3006" y="719135"/>
                  </a:lnTo>
                  <a:lnTo>
                    <a:pt x="11191" y="731250"/>
                  </a:lnTo>
                  <a:lnTo>
                    <a:pt x="23306" y="739435"/>
                  </a:lnTo>
                  <a:lnTo>
                    <a:pt x="38100" y="742442"/>
                  </a:lnTo>
                  <a:lnTo>
                    <a:pt x="3797300" y="742442"/>
                  </a:lnTo>
                  <a:lnTo>
                    <a:pt x="3812093" y="739435"/>
                  </a:lnTo>
                  <a:lnTo>
                    <a:pt x="3824208" y="731250"/>
                  </a:lnTo>
                  <a:lnTo>
                    <a:pt x="3832393" y="719135"/>
                  </a:lnTo>
                  <a:lnTo>
                    <a:pt x="3835400" y="704342"/>
                  </a:lnTo>
                  <a:lnTo>
                    <a:pt x="3835400" y="38100"/>
                  </a:lnTo>
                  <a:lnTo>
                    <a:pt x="3832393" y="23306"/>
                  </a:lnTo>
                  <a:lnTo>
                    <a:pt x="3824208" y="11191"/>
                  </a:lnTo>
                  <a:lnTo>
                    <a:pt x="3812093" y="3006"/>
                  </a:lnTo>
                  <a:lnTo>
                    <a:pt x="3797300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178300" y="148865"/>
              <a:ext cx="3835400" cy="742950"/>
            </a:xfrm>
            <a:custGeom>
              <a:avLst/>
              <a:gdLst/>
              <a:ahLst/>
              <a:cxnLst/>
              <a:rect l="l" t="t" r="r" b="b"/>
              <a:pathLst>
                <a:path w="3835400" h="742950">
                  <a:moveTo>
                    <a:pt x="3797300" y="742442"/>
                  </a:moveTo>
                  <a:lnTo>
                    <a:pt x="38100" y="742442"/>
                  </a:lnTo>
                  <a:lnTo>
                    <a:pt x="23306" y="739435"/>
                  </a:lnTo>
                  <a:lnTo>
                    <a:pt x="11191" y="731250"/>
                  </a:lnTo>
                  <a:lnTo>
                    <a:pt x="3006" y="719135"/>
                  </a:lnTo>
                  <a:lnTo>
                    <a:pt x="0" y="704342"/>
                  </a:lnTo>
                  <a:lnTo>
                    <a:pt x="0" y="38100"/>
                  </a:lnTo>
                  <a:lnTo>
                    <a:pt x="3006" y="23306"/>
                  </a:lnTo>
                  <a:lnTo>
                    <a:pt x="11191" y="11191"/>
                  </a:lnTo>
                  <a:lnTo>
                    <a:pt x="23306" y="3006"/>
                  </a:lnTo>
                  <a:lnTo>
                    <a:pt x="38100" y="0"/>
                  </a:lnTo>
                  <a:lnTo>
                    <a:pt x="3797300" y="0"/>
                  </a:lnTo>
                  <a:lnTo>
                    <a:pt x="3812093" y="3006"/>
                  </a:lnTo>
                  <a:lnTo>
                    <a:pt x="3824208" y="11191"/>
                  </a:lnTo>
                  <a:lnTo>
                    <a:pt x="3832393" y="23306"/>
                  </a:lnTo>
                  <a:lnTo>
                    <a:pt x="3835400" y="38100"/>
                  </a:lnTo>
                  <a:lnTo>
                    <a:pt x="3835400" y="704342"/>
                  </a:lnTo>
                  <a:lnTo>
                    <a:pt x="3832393" y="719135"/>
                  </a:lnTo>
                  <a:lnTo>
                    <a:pt x="3824208" y="731250"/>
                  </a:lnTo>
                  <a:lnTo>
                    <a:pt x="3812093" y="739435"/>
                  </a:lnTo>
                  <a:lnTo>
                    <a:pt x="3797300" y="742442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4813420" y="228600"/>
            <a:ext cx="2565400" cy="5822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latin typeface="Sassoon Sans Rg" pitchFamily="50" charset="0"/>
              </a:rPr>
              <a:t>Our habitat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3234010" y="1616124"/>
            <a:ext cx="5757589" cy="44617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0"/>
              </a:spcBef>
            </a:pPr>
            <a:r>
              <a:rPr sz="3500" dirty="0">
                <a:latin typeface="Sassoon Sans Rg" pitchFamily="50" charset="0"/>
                <a:cs typeface="Arial MT"/>
              </a:rPr>
              <a:t>Where do you </a:t>
            </a:r>
            <a:r>
              <a:rPr sz="3500" b="1" dirty="0">
                <a:latin typeface="Sassoon Sans Rg" pitchFamily="50" charset="0"/>
                <a:cs typeface="Arial"/>
              </a:rPr>
              <a:t>live?</a:t>
            </a:r>
            <a:endParaRPr sz="3500" dirty="0">
              <a:latin typeface="Sassoon Sans Rg" pitchFamily="50" charset="0"/>
              <a:cs typeface="Arial"/>
            </a:endParaRPr>
          </a:p>
          <a:p>
            <a:pPr>
              <a:lnSpc>
                <a:spcPct val="100000"/>
              </a:lnSpc>
            </a:pPr>
            <a:endParaRPr sz="4100" dirty="0">
              <a:latin typeface="Sassoon Sans Rg" pitchFamily="50" charset="0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2730"/>
              </a:spcBef>
            </a:pPr>
            <a:r>
              <a:rPr sz="2600" b="1" dirty="0">
                <a:solidFill>
                  <a:srgbClr val="4D4E4F"/>
                </a:solidFill>
                <a:latin typeface="Sassoon Sans Rg" pitchFamily="50" charset="0"/>
                <a:cs typeface="Arial"/>
              </a:rPr>
              <a:t>Our habitat is where we live.</a:t>
            </a:r>
            <a:endParaRPr sz="2600" dirty="0">
              <a:latin typeface="Sassoon Sans Rg" pitchFamily="50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3000" dirty="0">
              <a:latin typeface="Sassoon Sans Rg" pitchFamily="50" charset="0"/>
              <a:cs typeface="Arial"/>
            </a:endParaRPr>
          </a:p>
          <a:p>
            <a:pPr marL="12700" marR="5080" algn="ctr">
              <a:lnSpc>
                <a:spcPct val="130300"/>
              </a:lnSpc>
            </a:pPr>
            <a:r>
              <a:rPr sz="2600" dirty="0">
                <a:latin typeface="Sassoon Sans Rg" pitchFamily="50" charset="0"/>
                <a:cs typeface="Arial MT"/>
              </a:rPr>
              <a:t>Humans are special because they can  change their </a:t>
            </a:r>
            <a:r>
              <a:rPr sz="2600" b="1" dirty="0">
                <a:latin typeface="Sassoon Sans Rg" pitchFamily="50" charset="0"/>
                <a:cs typeface="Arial"/>
              </a:rPr>
              <a:t>habitat </a:t>
            </a:r>
            <a:r>
              <a:rPr sz="2600" dirty="0">
                <a:latin typeface="Sassoon Sans Rg" pitchFamily="50" charset="0"/>
                <a:cs typeface="Arial MT"/>
              </a:rPr>
              <a:t>if it needs improving.</a:t>
            </a:r>
          </a:p>
          <a:p>
            <a:pPr algn="ctr">
              <a:lnSpc>
                <a:spcPct val="100000"/>
              </a:lnSpc>
              <a:spcBef>
                <a:spcPts val="945"/>
              </a:spcBef>
            </a:pPr>
            <a:r>
              <a:rPr sz="2600" dirty="0">
                <a:latin typeface="Sassoon Sans Rg" pitchFamily="50" charset="0"/>
                <a:cs typeface="Arial MT"/>
              </a:rPr>
              <a:t>Living things such as </a:t>
            </a:r>
            <a:r>
              <a:rPr sz="2600" b="1" dirty="0">
                <a:latin typeface="Sassoon Sans Rg" pitchFamily="50" charset="0"/>
                <a:cs typeface="Arial"/>
              </a:rPr>
              <a:t>plants </a:t>
            </a:r>
            <a:r>
              <a:rPr sz="2600" dirty="0">
                <a:latin typeface="Sassoon Sans Rg" pitchFamily="50" charset="0"/>
                <a:cs typeface="Arial MT"/>
              </a:rPr>
              <a:t>and</a:t>
            </a:r>
          </a:p>
          <a:p>
            <a:pPr algn="ctr">
              <a:lnSpc>
                <a:spcPct val="100000"/>
              </a:lnSpc>
              <a:spcBef>
                <a:spcPts val="940"/>
              </a:spcBef>
            </a:pPr>
            <a:r>
              <a:rPr sz="2600" b="1" dirty="0">
                <a:latin typeface="Sassoon Sans Rg" pitchFamily="50" charset="0"/>
                <a:cs typeface="Arial"/>
              </a:rPr>
              <a:t>animals </a:t>
            </a:r>
            <a:r>
              <a:rPr sz="2600" dirty="0">
                <a:latin typeface="Sassoon Sans Rg" pitchFamily="50" charset="0"/>
                <a:cs typeface="Arial MT"/>
              </a:rPr>
              <a:t>can’t do that.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622770" y="2131513"/>
            <a:ext cx="9008745" cy="1711960"/>
            <a:chOff x="1622770" y="2131513"/>
            <a:chExt cx="9008745" cy="1711960"/>
          </a:xfrm>
        </p:grpSpPr>
        <p:sp>
          <p:nvSpPr>
            <p:cNvPr id="3" name="object 3"/>
            <p:cNvSpPr/>
            <p:nvPr/>
          </p:nvSpPr>
          <p:spPr>
            <a:xfrm>
              <a:off x="1629120" y="2137863"/>
              <a:ext cx="8996045" cy="1699260"/>
            </a:xfrm>
            <a:custGeom>
              <a:avLst/>
              <a:gdLst/>
              <a:ahLst/>
              <a:cxnLst/>
              <a:rect l="l" t="t" r="r" b="b"/>
              <a:pathLst>
                <a:path w="8996045" h="1699260">
                  <a:moveTo>
                    <a:pt x="8957830" y="0"/>
                  </a:moveTo>
                  <a:lnTo>
                    <a:pt x="38100" y="0"/>
                  </a:lnTo>
                  <a:lnTo>
                    <a:pt x="23274" y="2993"/>
                  </a:lnTo>
                  <a:lnTo>
                    <a:pt x="11163" y="11158"/>
                  </a:lnTo>
                  <a:lnTo>
                    <a:pt x="2995" y="23268"/>
                  </a:lnTo>
                  <a:lnTo>
                    <a:pt x="0" y="38100"/>
                  </a:lnTo>
                  <a:lnTo>
                    <a:pt x="0" y="1660766"/>
                  </a:lnTo>
                  <a:lnTo>
                    <a:pt x="2995" y="1675597"/>
                  </a:lnTo>
                  <a:lnTo>
                    <a:pt x="11163" y="1687707"/>
                  </a:lnTo>
                  <a:lnTo>
                    <a:pt x="23274" y="1695872"/>
                  </a:lnTo>
                  <a:lnTo>
                    <a:pt x="38100" y="1698866"/>
                  </a:lnTo>
                  <a:lnTo>
                    <a:pt x="8957830" y="1698866"/>
                  </a:lnTo>
                  <a:lnTo>
                    <a:pt x="8972661" y="1695872"/>
                  </a:lnTo>
                  <a:lnTo>
                    <a:pt x="8984772" y="1687707"/>
                  </a:lnTo>
                  <a:lnTo>
                    <a:pt x="8992936" y="1675597"/>
                  </a:lnTo>
                  <a:lnTo>
                    <a:pt x="8995930" y="1660766"/>
                  </a:lnTo>
                  <a:lnTo>
                    <a:pt x="8995930" y="38100"/>
                  </a:lnTo>
                  <a:lnTo>
                    <a:pt x="8992936" y="23268"/>
                  </a:lnTo>
                  <a:lnTo>
                    <a:pt x="8984772" y="11158"/>
                  </a:lnTo>
                  <a:lnTo>
                    <a:pt x="8972661" y="2993"/>
                  </a:lnTo>
                  <a:lnTo>
                    <a:pt x="8957830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629120" y="2137863"/>
              <a:ext cx="8996045" cy="1699260"/>
            </a:xfrm>
            <a:custGeom>
              <a:avLst/>
              <a:gdLst/>
              <a:ahLst/>
              <a:cxnLst/>
              <a:rect l="l" t="t" r="r" b="b"/>
              <a:pathLst>
                <a:path w="8996045" h="1699260">
                  <a:moveTo>
                    <a:pt x="8957830" y="1698866"/>
                  </a:moveTo>
                  <a:lnTo>
                    <a:pt x="38100" y="1698866"/>
                  </a:lnTo>
                  <a:lnTo>
                    <a:pt x="23274" y="1695872"/>
                  </a:lnTo>
                  <a:lnTo>
                    <a:pt x="11163" y="1687707"/>
                  </a:lnTo>
                  <a:lnTo>
                    <a:pt x="2995" y="1675597"/>
                  </a:lnTo>
                  <a:lnTo>
                    <a:pt x="0" y="1660766"/>
                  </a:lnTo>
                  <a:lnTo>
                    <a:pt x="0" y="38100"/>
                  </a:lnTo>
                  <a:lnTo>
                    <a:pt x="2995" y="23268"/>
                  </a:lnTo>
                  <a:lnTo>
                    <a:pt x="11163" y="11158"/>
                  </a:lnTo>
                  <a:lnTo>
                    <a:pt x="23274" y="2993"/>
                  </a:lnTo>
                  <a:lnTo>
                    <a:pt x="38100" y="0"/>
                  </a:lnTo>
                  <a:lnTo>
                    <a:pt x="8957830" y="0"/>
                  </a:lnTo>
                  <a:lnTo>
                    <a:pt x="8972661" y="2993"/>
                  </a:lnTo>
                  <a:lnTo>
                    <a:pt x="8984772" y="11158"/>
                  </a:lnTo>
                  <a:lnTo>
                    <a:pt x="8992936" y="23268"/>
                  </a:lnTo>
                  <a:lnTo>
                    <a:pt x="8995930" y="38100"/>
                  </a:lnTo>
                  <a:lnTo>
                    <a:pt x="8995930" y="1660766"/>
                  </a:lnTo>
                  <a:lnTo>
                    <a:pt x="8992936" y="1675597"/>
                  </a:lnTo>
                  <a:lnTo>
                    <a:pt x="8984772" y="1687707"/>
                  </a:lnTo>
                  <a:lnTo>
                    <a:pt x="8972661" y="1695872"/>
                  </a:lnTo>
                  <a:lnTo>
                    <a:pt x="8957830" y="1698866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3738403" y="2302204"/>
            <a:ext cx="4795997" cy="1279196"/>
          </a:xfrm>
          <a:prstGeom prst="rect">
            <a:avLst/>
          </a:prstGeom>
        </p:spPr>
        <p:txBody>
          <a:bodyPr vert="horz" wrap="square" lIns="0" tIns="210185" rIns="0" bIns="0" rtlCol="0">
            <a:spAutoFit/>
          </a:bodyPr>
          <a:lstStyle/>
          <a:p>
            <a:pPr marL="42545">
              <a:lnSpc>
                <a:spcPct val="100000"/>
              </a:lnSpc>
              <a:spcBef>
                <a:spcPts val="1655"/>
              </a:spcBef>
            </a:pPr>
            <a:r>
              <a:rPr sz="2800" dirty="0">
                <a:latin typeface="Sassoon Sans Rg" pitchFamily="50" charset="0"/>
                <a:cs typeface="Arial MT"/>
              </a:rPr>
              <a:t>All living things have </a:t>
            </a:r>
            <a:r>
              <a:rPr sz="2800" b="1" dirty="0">
                <a:latin typeface="Sassoon Sans Rg" pitchFamily="50" charset="0"/>
                <a:cs typeface="Arial"/>
              </a:rPr>
              <a:t>a habitat.</a:t>
            </a:r>
            <a:endParaRPr sz="2800" dirty="0">
              <a:latin typeface="Sassoon Sans Rg" pitchFamily="50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550"/>
              </a:spcBef>
            </a:pPr>
            <a:r>
              <a:rPr sz="2800" dirty="0">
                <a:latin typeface="Sassoon Sans Rg" pitchFamily="50" charset="0"/>
                <a:cs typeface="Arial MT"/>
              </a:rPr>
              <a:t>What </a:t>
            </a:r>
            <a:r>
              <a:rPr sz="2800" b="1" dirty="0">
                <a:latin typeface="Sassoon Sans Rg" pitchFamily="50" charset="0"/>
                <a:cs typeface="Arial"/>
              </a:rPr>
              <a:t>habitats </a:t>
            </a:r>
            <a:r>
              <a:rPr sz="2800" dirty="0">
                <a:latin typeface="Sassoon Sans Rg" pitchFamily="50" charset="0"/>
                <a:cs typeface="Arial MT"/>
              </a:rPr>
              <a:t>can we think of?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653776" y="129815"/>
            <a:ext cx="11249025" cy="6728459"/>
            <a:chOff x="653776" y="129815"/>
            <a:chExt cx="11249025" cy="6728459"/>
          </a:xfrm>
        </p:grpSpPr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53776" y="714136"/>
              <a:ext cx="2437936" cy="6143863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546807" y="811752"/>
              <a:ext cx="3355784" cy="6046247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3797300" y="136165"/>
              <a:ext cx="4597400" cy="742950"/>
            </a:xfrm>
            <a:custGeom>
              <a:avLst/>
              <a:gdLst/>
              <a:ahLst/>
              <a:cxnLst/>
              <a:rect l="l" t="t" r="r" b="b"/>
              <a:pathLst>
                <a:path w="4597400" h="742950">
                  <a:moveTo>
                    <a:pt x="4559300" y="0"/>
                  </a:moveTo>
                  <a:lnTo>
                    <a:pt x="38100" y="0"/>
                  </a:lnTo>
                  <a:lnTo>
                    <a:pt x="23306" y="3006"/>
                  </a:lnTo>
                  <a:lnTo>
                    <a:pt x="11191" y="11191"/>
                  </a:lnTo>
                  <a:lnTo>
                    <a:pt x="3006" y="23306"/>
                  </a:lnTo>
                  <a:lnTo>
                    <a:pt x="0" y="38100"/>
                  </a:lnTo>
                  <a:lnTo>
                    <a:pt x="0" y="704342"/>
                  </a:lnTo>
                  <a:lnTo>
                    <a:pt x="3006" y="719135"/>
                  </a:lnTo>
                  <a:lnTo>
                    <a:pt x="11191" y="731250"/>
                  </a:lnTo>
                  <a:lnTo>
                    <a:pt x="23306" y="739435"/>
                  </a:lnTo>
                  <a:lnTo>
                    <a:pt x="38100" y="742442"/>
                  </a:lnTo>
                  <a:lnTo>
                    <a:pt x="4559300" y="742442"/>
                  </a:lnTo>
                  <a:lnTo>
                    <a:pt x="4574093" y="739435"/>
                  </a:lnTo>
                  <a:lnTo>
                    <a:pt x="4586208" y="731250"/>
                  </a:lnTo>
                  <a:lnTo>
                    <a:pt x="4594393" y="719135"/>
                  </a:lnTo>
                  <a:lnTo>
                    <a:pt x="4597400" y="704342"/>
                  </a:lnTo>
                  <a:lnTo>
                    <a:pt x="4597400" y="38100"/>
                  </a:lnTo>
                  <a:lnTo>
                    <a:pt x="4594393" y="23306"/>
                  </a:lnTo>
                  <a:lnTo>
                    <a:pt x="4586208" y="11191"/>
                  </a:lnTo>
                  <a:lnTo>
                    <a:pt x="4574093" y="3006"/>
                  </a:lnTo>
                  <a:lnTo>
                    <a:pt x="4559300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797300" y="136165"/>
              <a:ext cx="4597400" cy="742950"/>
            </a:xfrm>
            <a:custGeom>
              <a:avLst/>
              <a:gdLst/>
              <a:ahLst/>
              <a:cxnLst/>
              <a:rect l="l" t="t" r="r" b="b"/>
              <a:pathLst>
                <a:path w="4597400" h="742950">
                  <a:moveTo>
                    <a:pt x="4559300" y="742442"/>
                  </a:moveTo>
                  <a:lnTo>
                    <a:pt x="38100" y="742442"/>
                  </a:lnTo>
                  <a:lnTo>
                    <a:pt x="23306" y="739435"/>
                  </a:lnTo>
                  <a:lnTo>
                    <a:pt x="11191" y="731250"/>
                  </a:lnTo>
                  <a:lnTo>
                    <a:pt x="3006" y="719135"/>
                  </a:lnTo>
                  <a:lnTo>
                    <a:pt x="0" y="704342"/>
                  </a:lnTo>
                  <a:lnTo>
                    <a:pt x="0" y="38100"/>
                  </a:lnTo>
                  <a:lnTo>
                    <a:pt x="3006" y="23306"/>
                  </a:lnTo>
                  <a:lnTo>
                    <a:pt x="11191" y="11191"/>
                  </a:lnTo>
                  <a:lnTo>
                    <a:pt x="23306" y="3006"/>
                  </a:lnTo>
                  <a:lnTo>
                    <a:pt x="38100" y="0"/>
                  </a:lnTo>
                  <a:lnTo>
                    <a:pt x="4559300" y="0"/>
                  </a:lnTo>
                  <a:lnTo>
                    <a:pt x="4574093" y="3006"/>
                  </a:lnTo>
                  <a:lnTo>
                    <a:pt x="4586208" y="11191"/>
                  </a:lnTo>
                  <a:lnTo>
                    <a:pt x="4594393" y="23306"/>
                  </a:lnTo>
                  <a:lnTo>
                    <a:pt x="4597400" y="38100"/>
                  </a:lnTo>
                  <a:lnTo>
                    <a:pt x="4597400" y="704342"/>
                  </a:lnTo>
                  <a:lnTo>
                    <a:pt x="4594393" y="719135"/>
                  </a:lnTo>
                  <a:lnTo>
                    <a:pt x="4586208" y="731250"/>
                  </a:lnTo>
                  <a:lnTo>
                    <a:pt x="4574093" y="739435"/>
                  </a:lnTo>
                  <a:lnTo>
                    <a:pt x="4559300" y="742442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3698118" y="4533080"/>
            <a:ext cx="479615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1" dirty="0">
                <a:solidFill>
                  <a:srgbClr val="4D4E4F"/>
                </a:solidFill>
                <a:latin typeface="Sassoon Sans Rg" pitchFamily="50" charset="0"/>
                <a:cs typeface="Arial"/>
              </a:rPr>
              <a:t>Talk about it with your partner.</a:t>
            </a:r>
            <a:endParaRPr sz="2600" dirty="0">
              <a:latin typeface="Sassoon Sans Rg" pitchFamily="50" charset="0"/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11640185" y="3778"/>
            <a:ext cx="545465" cy="654050"/>
            <a:chOff x="11646789" y="3778"/>
            <a:chExt cx="545465" cy="654050"/>
          </a:xfrm>
        </p:grpSpPr>
        <p:sp>
          <p:nvSpPr>
            <p:cNvPr id="13" name="object 13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4317681" y="228600"/>
            <a:ext cx="3557270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latin typeface="Sassoon Sans Rg" pitchFamily="50" charset="0"/>
              </a:rPr>
              <a:t>Thinking Time…</a:t>
            </a:r>
          </a:p>
        </p:txBody>
      </p:sp>
      <p:sp>
        <p:nvSpPr>
          <p:cNvPr id="17" name="object 10"/>
          <p:cNvSpPr txBox="1"/>
          <p:nvPr/>
        </p:nvSpPr>
        <p:spPr>
          <a:xfrm>
            <a:off x="11880763" y="66061"/>
            <a:ext cx="1930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400" b="1" spc="-20" dirty="0">
                <a:latin typeface="Sassoon Sans Rg" pitchFamily="50" charset="0"/>
                <a:cs typeface="Arial"/>
              </a:rPr>
              <a:t>4</a:t>
            </a:r>
            <a:endParaRPr sz="2400" dirty="0">
              <a:latin typeface="Sassoon Sans Rg" pitchFamily="50" charset="0"/>
              <a:cs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6018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11642026" y="0"/>
            <a:ext cx="558165" cy="666750"/>
            <a:chOff x="11642026" y="0"/>
            <a:chExt cx="558165" cy="666750"/>
          </a:xfrm>
        </p:grpSpPr>
        <p:sp>
          <p:nvSpPr>
            <p:cNvPr id="4" name="object 4"/>
            <p:cNvSpPr/>
            <p:nvPr/>
          </p:nvSpPr>
          <p:spPr>
            <a:xfrm>
              <a:off x="11648376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1648376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11882351" y="53361"/>
            <a:ext cx="1930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0" dirty="0">
                <a:latin typeface="Sassoon Sans Rg" pitchFamily="50" charset="0"/>
                <a:cs typeface="Arial"/>
              </a:rPr>
              <a:t>5</a:t>
            </a:r>
            <a:endParaRPr sz="2400" dirty="0">
              <a:latin typeface="Sassoon Sans Rg" pitchFamily="50" charset="0"/>
              <a:cs typeface="Arial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3092450" y="129815"/>
            <a:ext cx="6010275" cy="755650"/>
            <a:chOff x="3092450" y="129815"/>
            <a:chExt cx="6010275" cy="755650"/>
          </a:xfrm>
        </p:grpSpPr>
        <p:sp>
          <p:nvSpPr>
            <p:cNvPr id="8" name="object 8"/>
            <p:cNvSpPr/>
            <p:nvPr/>
          </p:nvSpPr>
          <p:spPr>
            <a:xfrm>
              <a:off x="3098800" y="136165"/>
              <a:ext cx="5997575" cy="742950"/>
            </a:xfrm>
            <a:custGeom>
              <a:avLst/>
              <a:gdLst/>
              <a:ahLst/>
              <a:cxnLst/>
              <a:rect l="l" t="t" r="r" b="b"/>
              <a:pathLst>
                <a:path w="5997575" h="742950">
                  <a:moveTo>
                    <a:pt x="5959475" y="0"/>
                  </a:moveTo>
                  <a:lnTo>
                    <a:pt x="38100" y="0"/>
                  </a:lnTo>
                  <a:lnTo>
                    <a:pt x="23306" y="3006"/>
                  </a:lnTo>
                  <a:lnTo>
                    <a:pt x="11191" y="11191"/>
                  </a:lnTo>
                  <a:lnTo>
                    <a:pt x="3006" y="23306"/>
                  </a:lnTo>
                  <a:lnTo>
                    <a:pt x="0" y="38100"/>
                  </a:lnTo>
                  <a:lnTo>
                    <a:pt x="0" y="704342"/>
                  </a:lnTo>
                  <a:lnTo>
                    <a:pt x="3006" y="719135"/>
                  </a:lnTo>
                  <a:lnTo>
                    <a:pt x="11191" y="731250"/>
                  </a:lnTo>
                  <a:lnTo>
                    <a:pt x="23306" y="739435"/>
                  </a:lnTo>
                  <a:lnTo>
                    <a:pt x="38100" y="742442"/>
                  </a:lnTo>
                  <a:lnTo>
                    <a:pt x="5959475" y="742442"/>
                  </a:lnTo>
                  <a:lnTo>
                    <a:pt x="5974268" y="739435"/>
                  </a:lnTo>
                  <a:lnTo>
                    <a:pt x="5986383" y="731250"/>
                  </a:lnTo>
                  <a:lnTo>
                    <a:pt x="5994568" y="719135"/>
                  </a:lnTo>
                  <a:lnTo>
                    <a:pt x="5997575" y="704342"/>
                  </a:lnTo>
                  <a:lnTo>
                    <a:pt x="5997575" y="38100"/>
                  </a:lnTo>
                  <a:lnTo>
                    <a:pt x="5994568" y="23306"/>
                  </a:lnTo>
                  <a:lnTo>
                    <a:pt x="5986383" y="11191"/>
                  </a:lnTo>
                  <a:lnTo>
                    <a:pt x="5974268" y="3006"/>
                  </a:lnTo>
                  <a:lnTo>
                    <a:pt x="5959475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098800" y="136165"/>
              <a:ext cx="5997575" cy="742950"/>
            </a:xfrm>
            <a:custGeom>
              <a:avLst/>
              <a:gdLst/>
              <a:ahLst/>
              <a:cxnLst/>
              <a:rect l="l" t="t" r="r" b="b"/>
              <a:pathLst>
                <a:path w="5997575" h="742950">
                  <a:moveTo>
                    <a:pt x="5959475" y="742442"/>
                  </a:moveTo>
                  <a:lnTo>
                    <a:pt x="38100" y="742442"/>
                  </a:lnTo>
                  <a:lnTo>
                    <a:pt x="23306" y="739435"/>
                  </a:lnTo>
                  <a:lnTo>
                    <a:pt x="11191" y="731250"/>
                  </a:lnTo>
                  <a:lnTo>
                    <a:pt x="3006" y="719135"/>
                  </a:lnTo>
                  <a:lnTo>
                    <a:pt x="0" y="704342"/>
                  </a:lnTo>
                  <a:lnTo>
                    <a:pt x="0" y="38100"/>
                  </a:lnTo>
                  <a:lnTo>
                    <a:pt x="3006" y="23306"/>
                  </a:lnTo>
                  <a:lnTo>
                    <a:pt x="11191" y="11191"/>
                  </a:lnTo>
                  <a:lnTo>
                    <a:pt x="23306" y="3006"/>
                  </a:lnTo>
                  <a:lnTo>
                    <a:pt x="38100" y="0"/>
                  </a:lnTo>
                  <a:lnTo>
                    <a:pt x="5959475" y="0"/>
                  </a:lnTo>
                  <a:lnTo>
                    <a:pt x="5974268" y="3006"/>
                  </a:lnTo>
                  <a:lnTo>
                    <a:pt x="5986383" y="11191"/>
                  </a:lnTo>
                  <a:lnTo>
                    <a:pt x="5994568" y="23306"/>
                  </a:lnTo>
                  <a:lnTo>
                    <a:pt x="5997575" y="38100"/>
                  </a:lnTo>
                  <a:lnTo>
                    <a:pt x="5997575" y="704342"/>
                  </a:lnTo>
                  <a:lnTo>
                    <a:pt x="5994568" y="719135"/>
                  </a:lnTo>
                  <a:lnTo>
                    <a:pt x="5986383" y="731250"/>
                  </a:lnTo>
                  <a:lnTo>
                    <a:pt x="5974268" y="739435"/>
                  </a:lnTo>
                  <a:lnTo>
                    <a:pt x="5959475" y="742442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3769968" y="228600"/>
            <a:ext cx="4655820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latin typeface="Sassoon Sans Rg" pitchFamily="50" charset="0"/>
              </a:rPr>
              <a:t>Habitats around us…</a:t>
            </a:r>
          </a:p>
        </p:txBody>
      </p:sp>
      <p:grpSp>
        <p:nvGrpSpPr>
          <p:cNvPr id="11" name="object 11"/>
          <p:cNvGrpSpPr/>
          <p:nvPr/>
        </p:nvGrpSpPr>
        <p:grpSpPr>
          <a:xfrm>
            <a:off x="1162056" y="5257999"/>
            <a:ext cx="3866515" cy="687705"/>
            <a:chOff x="1162056" y="5257999"/>
            <a:chExt cx="3866515" cy="687705"/>
          </a:xfrm>
        </p:grpSpPr>
        <p:sp>
          <p:nvSpPr>
            <p:cNvPr id="12" name="object 12"/>
            <p:cNvSpPr/>
            <p:nvPr/>
          </p:nvSpPr>
          <p:spPr>
            <a:xfrm>
              <a:off x="1168406" y="5264349"/>
              <a:ext cx="3853815" cy="675005"/>
            </a:xfrm>
            <a:custGeom>
              <a:avLst/>
              <a:gdLst/>
              <a:ahLst/>
              <a:cxnLst/>
              <a:rect l="l" t="t" r="r" b="b"/>
              <a:pathLst>
                <a:path w="3853815" h="675004">
                  <a:moveTo>
                    <a:pt x="3815638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636892"/>
                  </a:lnTo>
                  <a:lnTo>
                    <a:pt x="2993" y="651723"/>
                  </a:lnTo>
                  <a:lnTo>
                    <a:pt x="11158" y="663833"/>
                  </a:lnTo>
                  <a:lnTo>
                    <a:pt x="23268" y="671998"/>
                  </a:lnTo>
                  <a:lnTo>
                    <a:pt x="38100" y="674992"/>
                  </a:lnTo>
                  <a:lnTo>
                    <a:pt x="3815638" y="674992"/>
                  </a:lnTo>
                  <a:lnTo>
                    <a:pt x="3830469" y="671998"/>
                  </a:lnTo>
                  <a:lnTo>
                    <a:pt x="3842580" y="663833"/>
                  </a:lnTo>
                  <a:lnTo>
                    <a:pt x="3850744" y="651723"/>
                  </a:lnTo>
                  <a:lnTo>
                    <a:pt x="3853738" y="636892"/>
                  </a:lnTo>
                  <a:lnTo>
                    <a:pt x="3853738" y="38100"/>
                  </a:lnTo>
                  <a:lnTo>
                    <a:pt x="3850744" y="23268"/>
                  </a:lnTo>
                  <a:lnTo>
                    <a:pt x="3842580" y="11158"/>
                  </a:lnTo>
                  <a:lnTo>
                    <a:pt x="3830469" y="2993"/>
                  </a:lnTo>
                  <a:lnTo>
                    <a:pt x="3815638" y="0"/>
                  </a:lnTo>
                  <a:close/>
                </a:path>
              </a:pathLst>
            </a:custGeom>
            <a:solidFill>
              <a:srgbClr val="EA57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168406" y="5264349"/>
              <a:ext cx="3853815" cy="675005"/>
            </a:xfrm>
            <a:custGeom>
              <a:avLst/>
              <a:gdLst/>
              <a:ahLst/>
              <a:cxnLst/>
              <a:rect l="l" t="t" r="r" b="b"/>
              <a:pathLst>
                <a:path w="3853815" h="675004">
                  <a:moveTo>
                    <a:pt x="3815638" y="674992"/>
                  </a:moveTo>
                  <a:lnTo>
                    <a:pt x="38100" y="674992"/>
                  </a:lnTo>
                  <a:lnTo>
                    <a:pt x="23268" y="671998"/>
                  </a:lnTo>
                  <a:lnTo>
                    <a:pt x="11158" y="663833"/>
                  </a:lnTo>
                  <a:lnTo>
                    <a:pt x="2993" y="651723"/>
                  </a:lnTo>
                  <a:lnTo>
                    <a:pt x="0" y="636892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3815638" y="0"/>
                  </a:lnTo>
                  <a:lnTo>
                    <a:pt x="3830469" y="2993"/>
                  </a:lnTo>
                  <a:lnTo>
                    <a:pt x="3842580" y="11158"/>
                  </a:lnTo>
                  <a:lnTo>
                    <a:pt x="3850744" y="23268"/>
                  </a:lnTo>
                  <a:lnTo>
                    <a:pt x="3853738" y="38100"/>
                  </a:lnTo>
                  <a:lnTo>
                    <a:pt x="3853738" y="636892"/>
                  </a:lnTo>
                  <a:lnTo>
                    <a:pt x="3850744" y="651723"/>
                  </a:lnTo>
                  <a:lnTo>
                    <a:pt x="3842580" y="663833"/>
                  </a:lnTo>
                  <a:lnTo>
                    <a:pt x="3830469" y="671998"/>
                  </a:lnTo>
                  <a:lnTo>
                    <a:pt x="3815638" y="674992"/>
                  </a:lnTo>
                  <a:close/>
                </a:path>
              </a:pathLst>
            </a:custGeom>
            <a:ln w="12700">
              <a:solidFill>
                <a:srgbClr val="062E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1170322" y="4914037"/>
            <a:ext cx="3851899" cy="8771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b="1" dirty="0">
                <a:solidFill>
                  <a:srgbClr val="F41B2E"/>
                </a:solidFill>
                <a:latin typeface="Sassoon Sans Rg" pitchFamily="50" charset="0"/>
                <a:cs typeface="Arial"/>
              </a:rPr>
              <a:t>New word alert!</a:t>
            </a:r>
            <a:endParaRPr sz="2100" dirty="0">
              <a:latin typeface="Sassoon Sans Rg" pitchFamily="50" charset="0"/>
              <a:cs typeface="Arial"/>
            </a:endParaRPr>
          </a:p>
          <a:p>
            <a:pPr marL="348615">
              <a:lnSpc>
                <a:spcPct val="100000"/>
              </a:lnSpc>
              <a:spcBef>
                <a:spcPts val="1730"/>
              </a:spcBef>
            </a:pPr>
            <a:r>
              <a:rPr sz="2100" b="1" spc="-40" dirty="0">
                <a:latin typeface="Sassoon Sans Rg" pitchFamily="50" charset="0"/>
                <a:cs typeface="Arial"/>
              </a:rPr>
              <a:t>microhabitat </a:t>
            </a:r>
            <a:r>
              <a:rPr sz="2100" spc="-40" dirty="0">
                <a:latin typeface="Sassoon Sans Rg" pitchFamily="50" charset="0"/>
                <a:cs typeface="Arial MT"/>
              </a:rPr>
              <a:t>– a small habitat</a:t>
            </a:r>
          </a:p>
        </p:txBody>
      </p:sp>
      <p:pic>
        <p:nvPicPr>
          <p:cNvPr id="15" name="object 1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186421" y="1368933"/>
            <a:ext cx="3306233" cy="1746709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518009" y="3235792"/>
            <a:ext cx="3130367" cy="2802335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165607" y="3512988"/>
            <a:ext cx="2141751" cy="2247940"/>
          </a:xfrm>
          <a:prstGeom prst="rect">
            <a:avLst/>
          </a:prstGeom>
        </p:spPr>
      </p:pic>
      <p:sp>
        <p:nvSpPr>
          <p:cNvPr id="18" name="object 18"/>
          <p:cNvSpPr txBox="1"/>
          <p:nvPr/>
        </p:nvSpPr>
        <p:spPr>
          <a:xfrm>
            <a:off x="1003414" y="3347834"/>
            <a:ext cx="1438275" cy="1192530"/>
          </a:xfrm>
          <a:prstGeom prst="rect">
            <a:avLst/>
          </a:prstGeom>
        </p:spPr>
        <p:txBody>
          <a:bodyPr vert="horz" wrap="square" lIns="0" tIns="81280" rIns="0" bIns="0" rtlCol="0">
            <a:spAutoFit/>
          </a:bodyPr>
          <a:lstStyle/>
          <a:p>
            <a:pPr marL="154305" indent="-142240">
              <a:lnSpc>
                <a:spcPct val="100000"/>
              </a:lnSpc>
              <a:spcBef>
                <a:spcPts val="640"/>
              </a:spcBef>
              <a:buChar char="-"/>
              <a:tabLst>
                <a:tab pos="154940" algn="l"/>
              </a:tabLst>
            </a:pPr>
            <a:r>
              <a:rPr sz="2100" dirty="0">
                <a:latin typeface="Sassoon Sans Rg" pitchFamily="50" charset="0"/>
                <a:cs typeface="Arial MT"/>
              </a:rPr>
              <a:t>Flower beds</a:t>
            </a:r>
          </a:p>
          <a:p>
            <a:pPr marL="154305" indent="-142240">
              <a:lnSpc>
                <a:spcPct val="100000"/>
              </a:lnSpc>
              <a:spcBef>
                <a:spcPts val="540"/>
              </a:spcBef>
              <a:buChar char="-"/>
              <a:tabLst>
                <a:tab pos="154940" algn="l"/>
              </a:tabLst>
            </a:pPr>
            <a:r>
              <a:rPr sz="2100" dirty="0">
                <a:latin typeface="Sassoon Sans Rg" pitchFamily="50" charset="0"/>
                <a:cs typeface="Arial MT"/>
              </a:rPr>
              <a:t>Trees</a:t>
            </a:r>
          </a:p>
          <a:p>
            <a:pPr marL="154305" indent="-142240">
              <a:lnSpc>
                <a:spcPct val="100000"/>
              </a:lnSpc>
              <a:spcBef>
                <a:spcPts val="545"/>
              </a:spcBef>
              <a:buChar char="-"/>
              <a:tabLst>
                <a:tab pos="154940" algn="l"/>
              </a:tabLst>
            </a:pPr>
            <a:r>
              <a:rPr sz="2100" dirty="0">
                <a:latin typeface="Sassoon Sans Rg" pitchFamily="50" charset="0"/>
                <a:cs typeface="Arial MT"/>
              </a:rPr>
              <a:t>Bushes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2891383" y="3347567"/>
            <a:ext cx="2130838" cy="1179810"/>
          </a:xfrm>
          <a:prstGeom prst="rect">
            <a:avLst/>
          </a:prstGeom>
        </p:spPr>
        <p:txBody>
          <a:bodyPr vert="horz" wrap="square" lIns="0" tIns="81280" rIns="0" bIns="0" rtlCol="0">
            <a:spAutoFit/>
          </a:bodyPr>
          <a:lstStyle/>
          <a:p>
            <a:pPr marL="154305" indent="-142240">
              <a:lnSpc>
                <a:spcPct val="100000"/>
              </a:lnSpc>
              <a:spcBef>
                <a:spcPts val="640"/>
              </a:spcBef>
              <a:buChar char="-"/>
              <a:tabLst>
                <a:tab pos="154940" algn="l"/>
              </a:tabLst>
            </a:pPr>
            <a:r>
              <a:rPr sz="2100" dirty="0">
                <a:latin typeface="Sassoon Sans Rg" pitchFamily="50" charset="0"/>
                <a:cs typeface="Arial MT"/>
              </a:rPr>
              <a:t>Under rocks/logs</a:t>
            </a:r>
          </a:p>
          <a:p>
            <a:pPr marL="154305" indent="-142240">
              <a:lnSpc>
                <a:spcPct val="100000"/>
              </a:lnSpc>
              <a:spcBef>
                <a:spcPts val="540"/>
              </a:spcBef>
              <a:buChar char="-"/>
              <a:tabLst>
                <a:tab pos="154940" algn="l"/>
              </a:tabLst>
            </a:pPr>
            <a:r>
              <a:rPr sz="2100" dirty="0">
                <a:latin typeface="Sassoon Sans Rg" pitchFamily="50" charset="0"/>
                <a:cs typeface="Arial MT"/>
              </a:rPr>
              <a:t>Pond</a:t>
            </a:r>
          </a:p>
          <a:p>
            <a:pPr marL="154305" indent="-142240">
              <a:lnSpc>
                <a:spcPct val="100000"/>
              </a:lnSpc>
              <a:spcBef>
                <a:spcPts val="545"/>
              </a:spcBef>
              <a:buChar char="-"/>
              <a:tabLst>
                <a:tab pos="154940" algn="l"/>
              </a:tabLst>
            </a:pPr>
            <a:r>
              <a:rPr sz="2100" dirty="0">
                <a:latin typeface="Sassoon Sans Rg" pitchFamily="50" charset="0"/>
                <a:cs typeface="Arial MT"/>
              </a:rPr>
              <a:t>In the grass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1155700" y="1340917"/>
            <a:ext cx="4088129" cy="187019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1500"/>
              </a:lnSpc>
              <a:spcBef>
                <a:spcPts val="100"/>
              </a:spcBef>
            </a:pPr>
            <a:r>
              <a:rPr sz="2100" dirty="0">
                <a:latin typeface="Sassoon Sans Rg" pitchFamily="50" charset="0"/>
                <a:cs typeface="Arial MT"/>
              </a:rPr>
              <a:t>There are lots of </a:t>
            </a:r>
            <a:r>
              <a:rPr sz="2100" b="1" dirty="0">
                <a:latin typeface="Sassoon Sans Rg" pitchFamily="50" charset="0"/>
                <a:cs typeface="Arial"/>
              </a:rPr>
              <a:t>habitats </a:t>
            </a:r>
            <a:r>
              <a:rPr sz="2100" dirty="0">
                <a:latin typeface="Sassoon Sans Rg" pitchFamily="50" charset="0"/>
                <a:cs typeface="Arial MT"/>
              </a:rPr>
              <a:t>around us!  Even within our school grounds there  are lots of microhabitats.</a:t>
            </a: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200" dirty="0">
              <a:latin typeface="Sassoon Sans Rg" pitchFamily="50" charset="0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2100" b="1" dirty="0">
                <a:latin typeface="Sassoon Sans Rg" pitchFamily="50" charset="0"/>
                <a:cs typeface="Arial"/>
              </a:rPr>
              <a:t>Here are some examples:</a:t>
            </a:r>
            <a:endParaRPr sz="2100" dirty="0">
              <a:latin typeface="Sassoon Sans Rg" pitchFamily="50" charset="0"/>
              <a:cs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75" y="0"/>
            <a:ext cx="12188825" cy="6856018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649398" y="129815"/>
            <a:ext cx="11249025" cy="6728459"/>
            <a:chOff x="649398" y="129815"/>
            <a:chExt cx="11249025" cy="6728459"/>
          </a:xfrm>
        </p:grpSpPr>
        <p:sp>
          <p:nvSpPr>
            <p:cNvPr id="4" name="object 4"/>
            <p:cNvSpPr/>
            <p:nvPr/>
          </p:nvSpPr>
          <p:spPr>
            <a:xfrm>
              <a:off x="1672217" y="1420202"/>
              <a:ext cx="8996045" cy="1907539"/>
            </a:xfrm>
            <a:custGeom>
              <a:avLst/>
              <a:gdLst/>
              <a:ahLst/>
              <a:cxnLst/>
              <a:rect l="l" t="t" r="r" b="b"/>
              <a:pathLst>
                <a:path w="8996045" h="1907539">
                  <a:moveTo>
                    <a:pt x="8957830" y="0"/>
                  </a:moveTo>
                  <a:lnTo>
                    <a:pt x="38100" y="0"/>
                  </a:lnTo>
                  <a:lnTo>
                    <a:pt x="23274" y="2995"/>
                  </a:lnTo>
                  <a:lnTo>
                    <a:pt x="11163" y="11163"/>
                  </a:lnTo>
                  <a:lnTo>
                    <a:pt x="2995" y="23274"/>
                  </a:lnTo>
                  <a:lnTo>
                    <a:pt x="0" y="38100"/>
                  </a:lnTo>
                  <a:lnTo>
                    <a:pt x="0" y="1869097"/>
                  </a:lnTo>
                  <a:lnTo>
                    <a:pt x="2995" y="1883928"/>
                  </a:lnTo>
                  <a:lnTo>
                    <a:pt x="11163" y="1896038"/>
                  </a:lnTo>
                  <a:lnTo>
                    <a:pt x="23274" y="1904203"/>
                  </a:lnTo>
                  <a:lnTo>
                    <a:pt x="38100" y="1907197"/>
                  </a:lnTo>
                  <a:lnTo>
                    <a:pt x="8957830" y="1907197"/>
                  </a:lnTo>
                  <a:lnTo>
                    <a:pt x="8972661" y="1904203"/>
                  </a:lnTo>
                  <a:lnTo>
                    <a:pt x="8984772" y="1896038"/>
                  </a:lnTo>
                  <a:lnTo>
                    <a:pt x="8992936" y="1883928"/>
                  </a:lnTo>
                  <a:lnTo>
                    <a:pt x="8995930" y="1869097"/>
                  </a:lnTo>
                  <a:lnTo>
                    <a:pt x="8995930" y="38100"/>
                  </a:lnTo>
                  <a:lnTo>
                    <a:pt x="8992936" y="23274"/>
                  </a:lnTo>
                  <a:lnTo>
                    <a:pt x="8984772" y="11163"/>
                  </a:lnTo>
                  <a:lnTo>
                    <a:pt x="8972661" y="2995"/>
                  </a:lnTo>
                  <a:lnTo>
                    <a:pt x="8957830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672217" y="1420202"/>
              <a:ext cx="8996045" cy="1907539"/>
            </a:xfrm>
            <a:custGeom>
              <a:avLst/>
              <a:gdLst/>
              <a:ahLst/>
              <a:cxnLst/>
              <a:rect l="l" t="t" r="r" b="b"/>
              <a:pathLst>
                <a:path w="8996045" h="1907539">
                  <a:moveTo>
                    <a:pt x="8957830" y="1907197"/>
                  </a:moveTo>
                  <a:lnTo>
                    <a:pt x="38100" y="1907197"/>
                  </a:lnTo>
                  <a:lnTo>
                    <a:pt x="23274" y="1904203"/>
                  </a:lnTo>
                  <a:lnTo>
                    <a:pt x="11163" y="1896038"/>
                  </a:lnTo>
                  <a:lnTo>
                    <a:pt x="2995" y="1883928"/>
                  </a:lnTo>
                  <a:lnTo>
                    <a:pt x="0" y="1869097"/>
                  </a:lnTo>
                  <a:lnTo>
                    <a:pt x="0" y="38100"/>
                  </a:lnTo>
                  <a:lnTo>
                    <a:pt x="2995" y="23274"/>
                  </a:lnTo>
                  <a:lnTo>
                    <a:pt x="11163" y="11163"/>
                  </a:lnTo>
                  <a:lnTo>
                    <a:pt x="23274" y="2995"/>
                  </a:lnTo>
                  <a:lnTo>
                    <a:pt x="38100" y="0"/>
                  </a:lnTo>
                  <a:lnTo>
                    <a:pt x="8957830" y="0"/>
                  </a:lnTo>
                  <a:lnTo>
                    <a:pt x="8972661" y="2995"/>
                  </a:lnTo>
                  <a:lnTo>
                    <a:pt x="8984772" y="11163"/>
                  </a:lnTo>
                  <a:lnTo>
                    <a:pt x="8992936" y="23274"/>
                  </a:lnTo>
                  <a:lnTo>
                    <a:pt x="8995930" y="38100"/>
                  </a:lnTo>
                  <a:lnTo>
                    <a:pt x="8995930" y="1869097"/>
                  </a:lnTo>
                  <a:lnTo>
                    <a:pt x="8992936" y="1883928"/>
                  </a:lnTo>
                  <a:lnTo>
                    <a:pt x="8984772" y="1896038"/>
                  </a:lnTo>
                  <a:lnTo>
                    <a:pt x="8972661" y="1904203"/>
                  </a:lnTo>
                  <a:lnTo>
                    <a:pt x="8957830" y="1907197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9398" y="714136"/>
              <a:ext cx="2437932" cy="6143863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542427" y="811752"/>
              <a:ext cx="3355791" cy="6046247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4584700" y="136165"/>
              <a:ext cx="3032125" cy="742950"/>
            </a:xfrm>
            <a:custGeom>
              <a:avLst/>
              <a:gdLst/>
              <a:ahLst/>
              <a:cxnLst/>
              <a:rect l="l" t="t" r="r" b="b"/>
              <a:pathLst>
                <a:path w="3032125" h="742950">
                  <a:moveTo>
                    <a:pt x="2994025" y="0"/>
                  </a:moveTo>
                  <a:lnTo>
                    <a:pt x="38100" y="0"/>
                  </a:lnTo>
                  <a:lnTo>
                    <a:pt x="23306" y="3006"/>
                  </a:lnTo>
                  <a:lnTo>
                    <a:pt x="11191" y="11191"/>
                  </a:lnTo>
                  <a:lnTo>
                    <a:pt x="3006" y="23306"/>
                  </a:lnTo>
                  <a:lnTo>
                    <a:pt x="0" y="38100"/>
                  </a:lnTo>
                  <a:lnTo>
                    <a:pt x="0" y="704342"/>
                  </a:lnTo>
                  <a:lnTo>
                    <a:pt x="3006" y="719135"/>
                  </a:lnTo>
                  <a:lnTo>
                    <a:pt x="11191" y="731250"/>
                  </a:lnTo>
                  <a:lnTo>
                    <a:pt x="23306" y="739435"/>
                  </a:lnTo>
                  <a:lnTo>
                    <a:pt x="38100" y="742442"/>
                  </a:lnTo>
                  <a:lnTo>
                    <a:pt x="2994025" y="742442"/>
                  </a:lnTo>
                  <a:lnTo>
                    <a:pt x="3008818" y="739435"/>
                  </a:lnTo>
                  <a:lnTo>
                    <a:pt x="3020933" y="731250"/>
                  </a:lnTo>
                  <a:lnTo>
                    <a:pt x="3029118" y="719135"/>
                  </a:lnTo>
                  <a:lnTo>
                    <a:pt x="3032125" y="704342"/>
                  </a:lnTo>
                  <a:lnTo>
                    <a:pt x="3032125" y="38100"/>
                  </a:lnTo>
                  <a:lnTo>
                    <a:pt x="3029118" y="23306"/>
                  </a:lnTo>
                  <a:lnTo>
                    <a:pt x="3020933" y="11191"/>
                  </a:lnTo>
                  <a:lnTo>
                    <a:pt x="3008818" y="3006"/>
                  </a:lnTo>
                  <a:lnTo>
                    <a:pt x="2994025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84700" y="136165"/>
              <a:ext cx="3032125" cy="742950"/>
            </a:xfrm>
            <a:custGeom>
              <a:avLst/>
              <a:gdLst/>
              <a:ahLst/>
              <a:cxnLst/>
              <a:rect l="l" t="t" r="r" b="b"/>
              <a:pathLst>
                <a:path w="3032125" h="742950">
                  <a:moveTo>
                    <a:pt x="2994025" y="742442"/>
                  </a:moveTo>
                  <a:lnTo>
                    <a:pt x="38100" y="742442"/>
                  </a:lnTo>
                  <a:lnTo>
                    <a:pt x="23306" y="739435"/>
                  </a:lnTo>
                  <a:lnTo>
                    <a:pt x="11191" y="731250"/>
                  </a:lnTo>
                  <a:lnTo>
                    <a:pt x="3006" y="719135"/>
                  </a:lnTo>
                  <a:lnTo>
                    <a:pt x="0" y="704342"/>
                  </a:lnTo>
                  <a:lnTo>
                    <a:pt x="0" y="38100"/>
                  </a:lnTo>
                  <a:lnTo>
                    <a:pt x="3006" y="23306"/>
                  </a:lnTo>
                  <a:lnTo>
                    <a:pt x="11191" y="11191"/>
                  </a:lnTo>
                  <a:lnTo>
                    <a:pt x="23306" y="3006"/>
                  </a:lnTo>
                  <a:lnTo>
                    <a:pt x="38100" y="0"/>
                  </a:lnTo>
                  <a:lnTo>
                    <a:pt x="2994025" y="0"/>
                  </a:lnTo>
                  <a:lnTo>
                    <a:pt x="3008818" y="3006"/>
                  </a:lnTo>
                  <a:lnTo>
                    <a:pt x="3020933" y="11191"/>
                  </a:lnTo>
                  <a:lnTo>
                    <a:pt x="3029118" y="23306"/>
                  </a:lnTo>
                  <a:lnTo>
                    <a:pt x="3032125" y="38100"/>
                  </a:lnTo>
                  <a:lnTo>
                    <a:pt x="3032125" y="704342"/>
                  </a:lnTo>
                  <a:lnTo>
                    <a:pt x="3029118" y="719135"/>
                  </a:lnTo>
                  <a:lnTo>
                    <a:pt x="3020933" y="731250"/>
                  </a:lnTo>
                  <a:lnTo>
                    <a:pt x="3008818" y="739435"/>
                  </a:lnTo>
                  <a:lnTo>
                    <a:pt x="2994025" y="742442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11645201" y="0"/>
            <a:ext cx="553720" cy="666115"/>
            <a:chOff x="11645201" y="0"/>
            <a:chExt cx="553720" cy="666115"/>
          </a:xfrm>
        </p:grpSpPr>
        <p:sp>
          <p:nvSpPr>
            <p:cNvPr id="11" name="object 11"/>
            <p:cNvSpPr/>
            <p:nvPr/>
          </p:nvSpPr>
          <p:spPr>
            <a:xfrm>
              <a:off x="11651551" y="3778"/>
              <a:ext cx="541020" cy="653415"/>
            </a:xfrm>
            <a:custGeom>
              <a:avLst/>
              <a:gdLst/>
              <a:ahLst/>
              <a:cxnLst/>
              <a:rect l="l" t="t" r="r" b="b"/>
              <a:pathLst>
                <a:path w="541020" h="653415">
                  <a:moveTo>
                    <a:pt x="540448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0448" y="653297"/>
                  </a:lnTo>
                  <a:lnTo>
                    <a:pt x="540448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1651551" y="3778"/>
              <a:ext cx="541020" cy="653415"/>
            </a:xfrm>
            <a:custGeom>
              <a:avLst/>
              <a:gdLst/>
              <a:ahLst/>
              <a:cxnLst/>
              <a:rect l="l" t="t" r="r" b="b"/>
              <a:pathLst>
                <a:path w="541020" h="653415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0448" y="653297"/>
                  </a:lnTo>
                </a:path>
                <a:path w="541020" h="653415">
                  <a:moveTo>
                    <a:pt x="540448" y="0"/>
                  </a:moveTo>
                  <a:lnTo>
                    <a:pt x="2730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11885526" y="53361"/>
            <a:ext cx="1930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0" dirty="0">
                <a:latin typeface="Sassoon Sans Rg" pitchFamily="50" charset="0"/>
                <a:cs typeface="Arial"/>
              </a:rPr>
              <a:t>6</a:t>
            </a:r>
            <a:endParaRPr sz="2400" dirty="0">
              <a:latin typeface="Sassoon Sans Rg" pitchFamily="50" charset="0"/>
              <a:cs typeface="Arial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5246253" y="228600"/>
            <a:ext cx="1709420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latin typeface="Sassoon Sans Rg" pitchFamily="50" charset="0"/>
              </a:rPr>
              <a:t>Activity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3429000" y="1572916"/>
            <a:ext cx="5393371" cy="437068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16500"/>
              </a:lnSpc>
              <a:spcBef>
                <a:spcPts val="100"/>
              </a:spcBef>
            </a:pPr>
            <a:r>
              <a:rPr sz="2800" dirty="0">
                <a:latin typeface="Sassoon Sans Rg" pitchFamily="50" charset="0"/>
                <a:cs typeface="Arial MT"/>
              </a:rPr>
              <a:t>Today, we are going to go on a walk  around our school grounds</a:t>
            </a:r>
          </a:p>
          <a:p>
            <a:pPr algn="ctr">
              <a:lnSpc>
                <a:spcPct val="100000"/>
              </a:lnSpc>
              <a:spcBef>
                <a:spcPts val="555"/>
              </a:spcBef>
            </a:pPr>
            <a:r>
              <a:rPr sz="2800" dirty="0">
                <a:latin typeface="Sassoon Sans Rg" pitchFamily="50" charset="0"/>
                <a:cs typeface="Arial MT"/>
              </a:rPr>
              <a:t>to find some </a:t>
            </a:r>
            <a:r>
              <a:rPr sz="2800" b="1" dirty="0">
                <a:latin typeface="Sassoon Sans Rg" pitchFamily="50" charset="0"/>
                <a:cs typeface="Arial"/>
              </a:rPr>
              <a:t>microhabitats.</a:t>
            </a:r>
            <a:endParaRPr sz="2800" dirty="0">
              <a:latin typeface="Sassoon Sans Rg" pitchFamily="50" charset="0"/>
              <a:cs typeface="Arial"/>
            </a:endParaRPr>
          </a:p>
          <a:p>
            <a:pPr>
              <a:lnSpc>
                <a:spcPct val="100000"/>
              </a:lnSpc>
            </a:pPr>
            <a:endParaRPr sz="3300" dirty="0">
              <a:latin typeface="Sassoon Sans Rg" pitchFamily="50" charset="0"/>
              <a:cs typeface="Arial"/>
            </a:endParaRPr>
          </a:p>
          <a:p>
            <a:pPr marL="147955">
              <a:lnSpc>
                <a:spcPct val="100000"/>
              </a:lnSpc>
              <a:spcBef>
                <a:spcPts val="2165"/>
              </a:spcBef>
            </a:pPr>
            <a:r>
              <a:rPr sz="2100" b="1" dirty="0">
                <a:latin typeface="Sassoon Sans Rg" pitchFamily="50" charset="0"/>
                <a:cs typeface="Arial"/>
              </a:rPr>
              <a:t>You need to:</a:t>
            </a:r>
            <a:endParaRPr sz="2100" dirty="0">
              <a:latin typeface="Sassoon Sans Rg" pitchFamily="50" charset="0"/>
              <a:cs typeface="Arial"/>
            </a:endParaRPr>
          </a:p>
          <a:p>
            <a:pPr marL="193040" indent="-142875">
              <a:lnSpc>
                <a:spcPct val="100000"/>
              </a:lnSpc>
              <a:spcBef>
                <a:spcPts val="1935"/>
              </a:spcBef>
              <a:buChar char="-"/>
              <a:tabLst>
                <a:tab pos="193675" algn="l"/>
              </a:tabLst>
            </a:pPr>
            <a:r>
              <a:rPr sz="2100" dirty="0">
                <a:latin typeface="Sassoon Sans Rg" pitchFamily="50" charset="0"/>
                <a:cs typeface="Arial MT"/>
              </a:rPr>
              <a:t>make a list of the </a:t>
            </a:r>
            <a:r>
              <a:rPr sz="2100" dirty="0" smtClean="0">
                <a:latin typeface="Sassoon Sans Rg" pitchFamily="50" charset="0"/>
                <a:cs typeface="Arial MT"/>
              </a:rPr>
              <a:t>di</a:t>
            </a:r>
            <a:r>
              <a:rPr lang="en-US" sz="2100" dirty="0" smtClean="0">
                <a:latin typeface="Sassoon Sans Rg" pitchFamily="50" charset="0"/>
                <a:cs typeface="Arial MT"/>
              </a:rPr>
              <a:t>ff</a:t>
            </a:r>
            <a:r>
              <a:rPr sz="2100" dirty="0" smtClean="0">
                <a:latin typeface="Sassoon Sans Rg" pitchFamily="50" charset="0"/>
                <a:cs typeface="Arial MT"/>
              </a:rPr>
              <a:t>erent </a:t>
            </a:r>
            <a:r>
              <a:rPr sz="2100" dirty="0">
                <a:latin typeface="Sassoon Sans Rg" pitchFamily="50" charset="0"/>
                <a:cs typeface="Arial MT"/>
              </a:rPr>
              <a:t>habitats you find</a:t>
            </a:r>
          </a:p>
          <a:p>
            <a:pPr marL="193040" indent="-142875">
              <a:lnSpc>
                <a:spcPct val="100000"/>
              </a:lnSpc>
              <a:spcBef>
                <a:spcPts val="540"/>
              </a:spcBef>
              <a:buChar char="-"/>
              <a:tabLst>
                <a:tab pos="193675" algn="l"/>
              </a:tabLst>
            </a:pPr>
            <a:r>
              <a:rPr sz="2100" dirty="0">
                <a:latin typeface="Sassoon Sans Rg" pitchFamily="50" charset="0"/>
                <a:cs typeface="Arial MT"/>
              </a:rPr>
              <a:t>plot the microhabitats on a map of your school</a:t>
            </a:r>
          </a:p>
          <a:p>
            <a:pPr marL="193040" indent="-142875">
              <a:lnSpc>
                <a:spcPct val="100000"/>
              </a:lnSpc>
              <a:spcBef>
                <a:spcPts val="545"/>
              </a:spcBef>
              <a:buChar char="-"/>
              <a:tabLst>
                <a:tab pos="193675" algn="l"/>
              </a:tabLst>
            </a:pPr>
            <a:r>
              <a:rPr sz="2100" dirty="0">
                <a:latin typeface="Sassoon Sans Rg" pitchFamily="50" charset="0"/>
                <a:cs typeface="Arial MT"/>
              </a:rPr>
              <a:t>draw your favourite microhabitat</a:t>
            </a:r>
          </a:p>
          <a:p>
            <a:pPr marL="193040" indent="-142875">
              <a:lnSpc>
                <a:spcPct val="100000"/>
              </a:lnSpc>
              <a:spcBef>
                <a:spcPts val="540"/>
              </a:spcBef>
              <a:buChar char="-"/>
              <a:tabLst>
                <a:tab pos="193675" algn="l"/>
              </a:tabLst>
            </a:pPr>
            <a:r>
              <a:rPr sz="2100" dirty="0">
                <a:latin typeface="Sassoon Sans Rg" pitchFamily="50" charset="0"/>
                <a:cs typeface="Arial MT"/>
              </a:rPr>
              <a:t>describe the microhabitat you have drawn.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757912" y="1413852"/>
            <a:ext cx="9008745" cy="1920239"/>
            <a:chOff x="1757912" y="1413852"/>
            <a:chExt cx="9008745" cy="1920239"/>
          </a:xfrm>
        </p:grpSpPr>
        <p:sp>
          <p:nvSpPr>
            <p:cNvPr id="3" name="object 3"/>
            <p:cNvSpPr/>
            <p:nvPr/>
          </p:nvSpPr>
          <p:spPr>
            <a:xfrm>
              <a:off x="1764262" y="1420202"/>
              <a:ext cx="8996045" cy="1907539"/>
            </a:xfrm>
            <a:custGeom>
              <a:avLst/>
              <a:gdLst/>
              <a:ahLst/>
              <a:cxnLst/>
              <a:rect l="l" t="t" r="r" b="b"/>
              <a:pathLst>
                <a:path w="8996045" h="1907539">
                  <a:moveTo>
                    <a:pt x="8957830" y="0"/>
                  </a:moveTo>
                  <a:lnTo>
                    <a:pt x="38100" y="0"/>
                  </a:lnTo>
                  <a:lnTo>
                    <a:pt x="23274" y="2995"/>
                  </a:lnTo>
                  <a:lnTo>
                    <a:pt x="11163" y="11163"/>
                  </a:lnTo>
                  <a:lnTo>
                    <a:pt x="2995" y="23274"/>
                  </a:lnTo>
                  <a:lnTo>
                    <a:pt x="0" y="38100"/>
                  </a:lnTo>
                  <a:lnTo>
                    <a:pt x="0" y="1869097"/>
                  </a:lnTo>
                  <a:lnTo>
                    <a:pt x="2995" y="1883928"/>
                  </a:lnTo>
                  <a:lnTo>
                    <a:pt x="11163" y="1896038"/>
                  </a:lnTo>
                  <a:lnTo>
                    <a:pt x="23274" y="1904203"/>
                  </a:lnTo>
                  <a:lnTo>
                    <a:pt x="38100" y="1907197"/>
                  </a:lnTo>
                  <a:lnTo>
                    <a:pt x="8957830" y="1907197"/>
                  </a:lnTo>
                  <a:lnTo>
                    <a:pt x="8972661" y="1904203"/>
                  </a:lnTo>
                  <a:lnTo>
                    <a:pt x="8984772" y="1896038"/>
                  </a:lnTo>
                  <a:lnTo>
                    <a:pt x="8992936" y="1883928"/>
                  </a:lnTo>
                  <a:lnTo>
                    <a:pt x="8995930" y="1869097"/>
                  </a:lnTo>
                  <a:lnTo>
                    <a:pt x="8995930" y="38100"/>
                  </a:lnTo>
                  <a:lnTo>
                    <a:pt x="8992936" y="23274"/>
                  </a:lnTo>
                  <a:lnTo>
                    <a:pt x="8984772" y="11163"/>
                  </a:lnTo>
                  <a:lnTo>
                    <a:pt x="8972661" y="2995"/>
                  </a:lnTo>
                  <a:lnTo>
                    <a:pt x="8957830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764262" y="1420202"/>
              <a:ext cx="8996045" cy="1907539"/>
            </a:xfrm>
            <a:custGeom>
              <a:avLst/>
              <a:gdLst/>
              <a:ahLst/>
              <a:cxnLst/>
              <a:rect l="l" t="t" r="r" b="b"/>
              <a:pathLst>
                <a:path w="8996045" h="1907539">
                  <a:moveTo>
                    <a:pt x="8957830" y="1907197"/>
                  </a:moveTo>
                  <a:lnTo>
                    <a:pt x="38100" y="1907197"/>
                  </a:lnTo>
                  <a:lnTo>
                    <a:pt x="23274" y="1904203"/>
                  </a:lnTo>
                  <a:lnTo>
                    <a:pt x="11163" y="1896038"/>
                  </a:lnTo>
                  <a:lnTo>
                    <a:pt x="2995" y="1883928"/>
                  </a:lnTo>
                  <a:lnTo>
                    <a:pt x="0" y="1869097"/>
                  </a:lnTo>
                  <a:lnTo>
                    <a:pt x="0" y="38100"/>
                  </a:lnTo>
                  <a:lnTo>
                    <a:pt x="2995" y="23274"/>
                  </a:lnTo>
                  <a:lnTo>
                    <a:pt x="11163" y="11163"/>
                  </a:lnTo>
                  <a:lnTo>
                    <a:pt x="23274" y="2995"/>
                  </a:lnTo>
                  <a:lnTo>
                    <a:pt x="38100" y="0"/>
                  </a:lnTo>
                  <a:lnTo>
                    <a:pt x="8957830" y="0"/>
                  </a:lnTo>
                  <a:lnTo>
                    <a:pt x="8972661" y="2995"/>
                  </a:lnTo>
                  <a:lnTo>
                    <a:pt x="8984772" y="11163"/>
                  </a:lnTo>
                  <a:lnTo>
                    <a:pt x="8992936" y="23274"/>
                  </a:lnTo>
                  <a:lnTo>
                    <a:pt x="8995930" y="38100"/>
                  </a:lnTo>
                  <a:lnTo>
                    <a:pt x="8995930" y="1869097"/>
                  </a:lnTo>
                  <a:lnTo>
                    <a:pt x="8992936" y="1883928"/>
                  </a:lnTo>
                  <a:lnTo>
                    <a:pt x="8984772" y="1896038"/>
                  </a:lnTo>
                  <a:lnTo>
                    <a:pt x="8972661" y="1904203"/>
                  </a:lnTo>
                  <a:lnTo>
                    <a:pt x="8957830" y="1907197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xfrm>
            <a:off x="3592327" y="1579944"/>
            <a:ext cx="5094473" cy="42874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5580" marR="187960" algn="ctr">
              <a:lnSpc>
                <a:spcPct val="116500"/>
              </a:lnSpc>
              <a:spcBef>
                <a:spcPts val="100"/>
              </a:spcBef>
            </a:pPr>
            <a:r>
              <a:rPr dirty="0">
                <a:latin typeface="Sassoon Sans Rg" pitchFamily="50" charset="0"/>
              </a:rPr>
              <a:t>Think about these questions and  discuss with your partner before  feeding back to the class.</a:t>
            </a:r>
          </a:p>
          <a:p>
            <a:pPr>
              <a:lnSpc>
                <a:spcPct val="100000"/>
              </a:lnSpc>
            </a:pPr>
            <a:endParaRPr sz="3300" dirty="0">
              <a:latin typeface="Sassoon Sans Rg" pitchFamily="50" charset="0"/>
            </a:endParaRPr>
          </a:p>
          <a:p>
            <a:pPr marL="287020" indent="-274955">
              <a:lnSpc>
                <a:spcPct val="100000"/>
              </a:lnSpc>
              <a:spcBef>
                <a:spcPts val="2360"/>
              </a:spcBef>
              <a:buAutoNum type="arabicPeriod"/>
              <a:tabLst>
                <a:tab pos="288290" algn="l"/>
              </a:tabLst>
            </a:pPr>
            <a:r>
              <a:rPr sz="2100" dirty="0">
                <a:latin typeface="Sassoon Sans Rg" pitchFamily="50" charset="0"/>
              </a:rPr>
              <a:t>What did you most enjoy about this lesson?</a:t>
            </a:r>
          </a:p>
          <a:p>
            <a:pPr marL="433705" indent="-288290">
              <a:lnSpc>
                <a:spcPct val="100000"/>
              </a:lnSpc>
              <a:spcBef>
                <a:spcPts val="1739"/>
              </a:spcBef>
              <a:buAutoNum type="arabicPeriod"/>
              <a:tabLst>
                <a:tab pos="434975" algn="l"/>
              </a:tabLst>
            </a:pPr>
            <a:r>
              <a:rPr sz="2100" dirty="0">
                <a:latin typeface="Sassoon Sans Rg" pitchFamily="50" charset="0"/>
              </a:rPr>
              <a:t>What was your favourite </a:t>
            </a:r>
            <a:r>
              <a:rPr sz="2100" b="1" dirty="0">
                <a:latin typeface="Sassoon Sans Rg" pitchFamily="50" charset="0"/>
                <a:cs typeface="Arial"/>
              </a:rPr>
              <a:t>microhabitat?</a:t>
            </a:r>
            <a:endParaRPr sz="2100" dirty="0">
              <a:latin typeface="Sassoon Sans Rg" pitchFamily="50" charset="0"/>
              <a:cs typeface="Arial"/>
            </a:endParaRPr>
          </a:p>
          <a:p>
            <a:pPr marL="455930" indent="-288290">
              <a:lnSpc>
                <a:spcPct val="100000"/>
              </a:lnSpc>
              <a:spcBef>
                <a:spcPts val="1745"/>
              </a:spcBef>
              <a:buAutoNum type="arabicPeriod"/>
              <a:tabLst>
                <a:tab pos="457200" algn="l"/>
              </a:tabLst>
            </a:pPr>
            <a:r>
              <a:rPr sz="2100" dirty="0">
                <a:latin typeface="Sassoon Sans Rg" pitchFamily="50" charset="0"/>
              </a:rPr>
              <a:t>Tell me two living things that live in your</a:t>
            </a:r>
          </a:p>
          <a:p>
            <a:pPr marL="81915" algn="ctr">
              <a:lnSpc>
                <a:spcPct val="100000"/>
              </a:lnSpc>
              <a:spcBef>
                <a:spcPts val="1745"/>
              </a:spcBef>
            </a:pPr>
            <a:r>
              <a:rPr sz="2100" b="1" dirty="0">
                <a:latin typeface="Sassoon Sans Rg" pitchFamily="50" charset="0"/>
                <a:cs typeface="Arial"/>
              </a:rPr>
              <a:t>favourite microhabitat.</a:t>
            </a:r>
            <a:endParaRPr sz="2100" dirty="0">
              <a:latin typeface="Sassoon Sans Rg" pitchFamily="50" charset="0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11640439" y="0"/>
            <a:ext cx="558165" cy="666750"/>
            <a:chOff x="11640439" y="0"/>
            <a:chExt cx="558165" cy="666750"/>
          </a:xfrm>
        </p:grpSpPr>
        <p:sp>
          <p:nvSpPr>
            <p:cNvPr id="7" name="object 7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1646789" y="3778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741444" y="129815"/>
            <a:ext cx="11249025" cy="6728459"/>
            <a:chOff x="741444" y="129815"/>
            <a:chExt cx="11249025" cy="6728459"/>
          </a:xfrm>
        </p:grpSpPr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41444" y="714136"/>
              <a:ext cx="2437937" cy="6143863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634475" y="811752"/>
              <a:ext cx="3355788" cy="6046247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2603500" y="136165"/>
              <a:ext cx="6985000" cy="742950"/>
            </a:xfrm>
            <a:custGeom>
              <a:avLst/>
              <a:gdLst/>
              <a:ahLst/>
              <a:cxnLst/>
              <a:rect l="l" t="t" r="r" b="b"/>
              <a:pathLst>
                <a:path w="6985000" h="742950">
                  <a:moveTo>
                    <a:pt x="6946900" y="0"/>
                  </a:moveTo>
                  <a:lnTo>
                    <a:pt x="38100" y="0"/>
                  </a:lnTo>
                  <a:lnTo>
                    <a:pt x="23306" y="3006"/>
                  </a:lnTo>
                  <a:lnTo>
                    <a:pt x="11191" y="11191"/>
                  </a:lnTo>
                  <a:lnTo>
                    <a:pt x="3006" y="23306"/>
                  </a:lnTo>
                  <a:lnTo>
                    <a:pt x="0" y="38100"/>
                  </a:lnTo>
                  <a:lnTo>
                    <a:pt x="0" y="704342"/>
                  </a:lnTo>
                  <a:lnTo>
                    <a:pt x="3006" y="719135"/>
                  </a:lnTo>
                  <a:lnTo>
                    <a:pt x="11191" y="731250"/>
                  </a:lnTo>
                  <a:lnTo>
                    <a:pt x="23306" y="739435"/>
                  </a:lnTo>
                  <a:lnTo>
                    <a:pt x="38100" y="742442"/>
                  </a:lnTo>
                  <a:lnTo>
                    <a:pt x="6946900" y="742442"/>
                  </a:lnTo>
                  <a:lnTo>
                    <a:pt x="6961693" y="739435"/>
                  </a:lnTo>
                  <a:lnTo>
                    <a:pt x="6973808" y="731250"/>
                  </a:lnTo>
                  <a:lnTo>
                    <a:pt x="6981993" y="719135"/>
                  </a:lnTo>
                  <a:lnTo>
                    <a:pt x="6985000" y="704342"/>
                  </a:lnTo>
                  <a:lnTo>
                    <a:pt x="6985000" y="38100"/>
                  </a:lnTo>
                  <a:lnTo>
                    <a:pt x="6981993" y="23306"/>
                  </a:lnTo>
                  <a:lnTo>
                    <a:pt x="6973808" y="11191"/>
                  </a:lnTo>
                  <a:lnTo>
                    <a:pt x="6961693" y="3006"/>
                  </a:lnTo>
                  <a:lnTo>
                    <a:pt x="6946900" y="0"/>
                  </a:lnTo>
                  <a:close/>
                </a:path>
              </a:pathLst>
            </a:custGeom>
            <a:solidFill>
              <a:srgbClr val="E8EC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603500" y="136165"/>
              <a:ext cx="6985000" cy="742950"/>
            </a:xfrm>
            <a:custGeom>
              <a:avLst/>
              <a:gdLst/>
              <a:ahLst/>
              <a:cxnLst/>
              <a:rect l="l" t="t" r="r" b="b"/>
              <a:pathLst>
                <a:path w="6985000" h="742950">
                  <a:moveTo>
                    <a:pt x="6946900" y="742442"/>
                  </a:moveTo>
                  <a:lnTo>
                    <a:pt x="38100" y="742442"/>
                  </a:lnTo>
                  <a:lnTo>
                    <a:pt x="23306" y="739435"/>
                  </a:lnTo>
                  <a:lnTo>
                    <a:pt x="11191" y="731250"/>
                  </a:lnTo>
                  <a:lnTo>
                    <a:pt x="3006" y="719135"/>
                  </a:lnTo>
                  <a:lnTo>
                    <a:pt x="0" y="704342"/>
                  </a:lnTo>
                  <a:lnTo>
                    <a:pt x="0" y="38100"/>
                  </a:lnTo>
                  <a:lnTo>
                    <a:pt x="3006" y="23306"/>
                  </a:lnTo>
                  <a:lnTo>
                    <a:pt x="11191" y="11191"/>
                  </a:lnTo>
                  <a:lnTo>
                    <a:pt x="23306" y="3006"/>
                  </a:lnTo>
                  <a:lnTo>
                    <a:pt x="38100" y="0"/>
                  </a:lnTo>
                  <a:lnTo>
                    <a:pt x="6946900" y="0"/>
                  </a:lnTo>
                  <a:lnTo>
                    <a:pt x="6961693" y="3006"/>
                  </a:lnTo>
                  <a:lnTo>
                    <a:pt x="6973808" y="11191"/>
                  </a:lnTo>
                  <a:lnTo>
                    <a:pt x="6981993" y="23306"/>
                  </a:lnTo>
                  <a:lnTo>
                    <a:pt x="6985000" y="38100"/>
                  </a:lnTo>
                  <a:lnTo>
                    <a:pt x="6985000" y="704342"/>
                  </a:lnTo>
                  <a:lnTo>
                    <a:pt x="6981993" y="719135"/>
                  </a:lnTo>
                  <a:lnTo>
                    <a:pt x="6973808" y="731250"/>
                  </a:lnTo>
                  <a:lnTo>
                    <a:pt x="6961693" y="739435"/>
                  </a:lnTo>
                  <a:lnTo>
                    <a:pt x="6946900" y="742442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11880763" y="53361"/>
            <a:ext cx="1930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0" dirty="0">
                <a:latin typeface="Sassoon Sans Rg" pitchFamily="50" charset="0"/>
                <a:cs typeface="Arial"/>
              </a:rPr>
              <a:t>7</a:t>
            </a:r>
            <a:endParaRPr sz="2400" dirty="0">
              <a:latin typeface="Sassoon Sans Rg" pitchFamily="50" charset="0"/>
              <a:cs typeface="Arial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3667700" y="228600"/>
            <a:ext cx="4856599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latin typeface="Sassoon Sans Rg" pitchFamily="50" charset="0"/>
              </a:rPr>
              <a:t>What did we find out?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</TotalTime>
  <Words>322</Words>
  <Application>Microsoft Office PowerPoint</Application>
  <PresentationFormat>Широкий екран</PresentationFormat>
  <Paragraphs>61</Paragraphs>
  <Slides>8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8</vt:i4>
      </vt:variant>
    </vt:vector>
  </HeadingPairs>
  <TitlesOfParts>
    <vt:vector size="13" baseType="lpstr">
      <vt:lpstr>Sassoon Sans Rg</vt:lpstr>
      <vt:lpstr>Arial MT</vt:lpstr>
      <vt:lpstr>Calibri</vt:lpstr>
      <vt:lpstr>Arial</vt:lpstr>
      <vt:lpstr>Office Theme</vt:lpstr>
      <vt:lpstr>I can identify and name a variety of plants and  animals in their habitats, including microhabitats.</vt:lpstr>
      <vt:lpstr>Living Things</vt:lpstr>
      <vt:lpstr>What do living things need?</vt:lpstr>
      <vt:lpstr>Our habitat</vt:lpstr>
      <vt:lpstr>Thinking Time…</vt:lpstr>
      <vt:lpstr>Habitats around us…</vt:lpstr>
      <vt:lpstr>Activity</vt:lpstr>
      <vt:lpstr>What did we find out?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cp:lastModifiedBy>HP ZBook 17</cp:lastModifiedBy>
  <cp:revision>3</cp:revision>
  <dcterms:created xsi:type="dcterms:W3CDTF">2022-07-26T18:24:06Z</dcterms:created>
  <dcterms:modified xsi:type="dcterms:W3CDTF">2022-07-26T18:51:46Z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2022-07-25T00:00:00Z</vt:filetime>
  </property>
  <property fmtid="{D5CDD505-2E9C-101B-9397-08002B2CF9AE}" pid="3" name="Creator">
    <vt:lpwstr>Adobe Illustrator 26.0 (Windows)</vt:lpwstr>
  </property>
  <property fmtid="{D5CDD505-2E9C-101B-9397-08002B2CF9AE}" pid="4" name="LastSaved">
    <vt:filetime>2022-07-26T00:00:00Z</vt:filetime>
  </property>
</Properties>
</file>